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70" r:id="rId2"/>
  </p:sldMasterIdLst>
  <p:notesMasterIdLst>
    <p:notesMasterId r:id="rId74"/>
  </p:notesMasterIdLst>
  <p:handoutMasterIdLst>
    <p:handoutMasterId r:id="rId75"/>
  </p:handoutMasterIdLst>
  <p:sldIdLst>
    <p:sldId id="256" r:id="rId3"/>
    <p:sldId id="257" r:id="rId4"/>
    <p:sldId id="261" r:id="rId5"/>
    <p:sldId id="262" r:id="rId6"/>
    <p:sldId id="357" r:id="rId7"/>
    <p:sldId id="344" r:id="rId8"/>
    <p:sldId id="351" r:id="rId9"/>
    <p:sldId id="264" r:id="rId10"/>
    <p:sldId id="349" r:id="rId11"/>
    <p:sldId id="352" r:id="rId12"/>
    <p:sldId id="350" r:id="rId13"/>
    <p:sldId id="353" r:id="rId14"/>
    <p:sldId id="361" r:id="rId15"/>
    <p:sldId id="359" r:id="rId16"/>
    <p:sldId id="360" r:id="rId17"/>
    <p:sldId id="267" r:id="rId18"/>
    <p:sldId id="345" r:id="rId19"/>
    <p:sldId id="269" r:id="rId20"/>
    <p:sldId id="270" r:id="rId21"/>
    <p:sldId id="271" r:id="rId22"/>
    <p:sldId id="272" r:id="rId23"/>
    <p:sldId id="364" r:id="rId24"/>
    <p:sldId id="365" r:id="rId25"/>
    <p:sldId id="274" r:id="rId26"/>
    <p:sldId id="275" r:id="rId27"/>
    <p:sldId id="355" r:id="rId28"/>
    <p:sldId id="362" r:id="rId29"/>
    <p:sldId id="277" r:id="rId30"/>
    <p:sldId id="278" r:id="rId31"/>
    <p:sldId id="279" r:id="rId32"/>
    <p:sldId id="363" r:id="rId33"/>
    <p:sldId id="280" r:id="rId34"/>
    <p:sldId id="281" r:id="rId35"/>
    <p:sldId id="282" r:id="rId36"/>
    <p:sldId id="346" r:id="rId37"/>
    <p:sldId id="284" r:id="rId38"/>
    <p:sldId id="285" r:id="rId39"/>
    <p:sldId id="286" r:id="rId40"/>
    <p:sldId id="287" r:id="rId41"/>
    <p:sldId id="288" r:id="rId42"/>
    <p:sldId id="289" r:id="rId43"/>
    <p:sldId id="290" r:id="rId44"/>
    <p:sldId id="296" r:id="rId45"/>
    <p:sldId id="298" r:id="rId46"/>
    <p:sldId id="299" r:id="rId47"/>
    <p:sldId id="300" r:id="rId48"/>
    <p:sldId id="301" r:id="rId49"/>
    <p:sldId id="302" r:id="rId50"/>
    <p:sldId id="304" r:id="rId51"/>
    <p:sldId id="305" r:id="rId52"/>
    <p:sldId id="307" r:id="rId53"/>
    <p:sldId id="308" r:id="rId54"/>
    <p:sldId id="309" r:id="rId55"/>
    <p:sldId id="310" r:id="rId56"/>
    <p:sldId id="311" r:id="rId57"/>
    <p:sldId id="329" r:id="rId58"/>
    <p:sldId id="347" r:id="rId59"/>
    <p:sldId id="312" r:id="rId60"/>
    <p:sldId id="314" r:id="rId61"/>
    <p:sldId id="315" r:id="rId62"/>
    <p:sldId id="319" r:id="rId63"/>
    <p:sldId id="320" r:id="rId64"/>
    <p:sldId id="322" r:id="rId65"/>
    <p:sldId id="326" r:id="rId66"/>
    <p:sldId id="327" r:id="rId67"/>
    <p:sldId id="328" r:id="rId68"/>
    <p:sldId id="335" r:id="rId69"/>
    <p:sldId id="336" r:id="rId70"/>
    <p:sldId id="339" r:id="rId71"/>
    <p:sldId id="340" r:id="rId72"/>
    <p:sldId id="342" r:id="rId7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4" userDrawn="1">
          <p15:clr>
            <a:srgbClr val="A4A3A4"/>
          </p15:clr>
        </p15:guide>
        <p15:guide id="2" pos="2880" userDrawn="1">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96" roundtripDataSignature="AMtx7mgKuUFSjuAkETq3aSRBMV18bxcQ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3734AF-D290-4C40-991E-0640499F3FFD}">
  <a:tblStyle styleId="{6F3734AF-D290-4C40-991E-0640499F3FFD}"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03"/>
    <p:restoredTop sz="81894"/>
  </p:normalViewPr>
  <p:slideViewPr>
    <p:cSldViewPr snapToGrid="0" snapToObjects="1" showGuides="1">
      <p:cViewPr varScale="1">
        <p:scale>
          <a:sx n="118" d="100"/>
          <a:sy n="118" d="100"/>
        </p:scale>
        <p:origin x="208" y="832"/>
      </p:cViewPr>
      <p:guideLst>
        <p:guide orient="horz" pos="1644"/>
        <p:guide pos="2880"/>
      </p:guideLst>
    </p:cSldViewPr>
  </p:slideViewPr>
  <p:notesTextViewPr>
    <p:cViewPr>
      <p:scale>
        <a:sx n="110" d="100"/>
        <a:sy n="110" d="100"/>
      </p:scale>
      <p:origin x="0" y="0"/>
    </p:cViewPr>
  </p:notesTextViewPr>
  <p:notesViewPr>
    <p:cSldViewPr snapToGrid="0" snapToObjects="1">
      <p:cViewPr varScale="1">
        <p:scale>
          <a:sx n="121" d="100"/>
          <a:sy n="121" d="100"/>
        </p:scale>
        <p:origin x="1024"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8"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handoutMaster" Target="handoutMasters/handoutMaster1.xml"/><Relationship Id="rId96"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1DA9A6-83BA-0143-9CA3-F2C685447B1F}" type="datetimeFigureOut">
              <a:rPr lang="en-US" smtClean="0"/>
              <a:t>12/7/20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B4E6B3-EFDD-0942-84A0-3C2F57B6B0A4}" type="slidenum">
              <a:rPr lang="en-US" smtClean="0"/>
              <a:t>‹#›</a:t>
            </a:fld>
            <a:endParaRPr lang="en-US"/>
          </a:p>
        </p:txBody>
      </p:sp>
    </p:spTree>
    <p:extLst>
      <p:ext uri="{BB962C8B-B14F-4D97-AF65-F5344CB8AC3E}">
        <p14:creationId xmlns:p14="http://schemas.microsoft.com/office/powerpoint/2010/main" val="20003734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Helvetica Neue Light" charset="0"/>
                <a:ea typeface="Helvetica Neue Light" charset="0"/>
                <a:cs typeface="Helvetica Neue Light" charset="0"/>
                <a:sym typeface="Calibri"/>
              </a:defRPr>
            </a:lvl1pPr>
            <a:lvl2pPr marR="0" lvl="1"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9pPr>
          </a:lstStyle>
          <a:p>
            <a:endParaRPr lang="en-US"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Helvetica Neue Light" charset="0"/>
                <a:ea typeface="Helvetica Neue Light" charset="0"/>
                <a:cs typeface="Helvetica Neue Light" charset="0"/>
                <a:sym typeface="Calibri"/>
              </a:defRPr>
            </a:lvl1pPr>
            <a:lvl2pPr marR="0" lvl="1"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9pPr>
          </a:lstStyle>
          <a:p>
            <a:endParaRPr lang="en-US" dirty="0"/>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1pPr>
            <a:lvl2pPr marL="914400" marR="0" lvl="1"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2pPr>
            <a:lvl3pPr marL="1371600" marR="0" lvl="2"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3pPr>
            <a:lvl4pPr marL="1828800" marR="0" lvl="3"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4pPr>
            <a:lvl5pPr marL="2286000" marR="0" lvl="4"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5pPr>
            <a:lvl6pPr marL="2743200" marR="0" lvl="5"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9pPr>
          </a:lstStyle>
          <a:p>
            <a:endParaRPr dirty="0"/>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Helvetica Neue Light" charset="0"/>
                <a:ea typeface="Helvetica Neue Light" charset="0"/>
                <a:cs typeface="Helvetica Neue Light" charset="0"/>
                <a:sym typeface="Calibri"/>
              </a:defRPr>
            </a:lvl1pPr>
            <a:lvl2pPr marR="0" lvl="1"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9pPr>
          </a:lstStyle>
          <a:p>
            <a:endParaRPr lang="en-US"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lvl1pPr>
              <a:defRPr b="0" i="0">
                <a:latin typeface="Helvetica Neue Light" charset="0"/>
                <a:ea typeface="Helvetica Neue Light" charset="0"/>
                <a:cs typeface="Helvetica Neue Light" charset="0"/>
              </a:defRPr>
            </a:lvl1pPr>
          </a:lstStyle>
          <a:p>
            <a:pPr algn="r">
              <a:buSzPts val="1200"/>
            </a:pPr>
            <a:fld id="{00000000-1234-1234-1234-123412341234}" type="slidenum">
              <a:rPr lang="uk-UA" sz="1200" smtClean="0">
                <a:solidFill>
                  <a:schemeClr val="dk1"/>
                </a:solidFill>
                <a:sym typeface="Calibri"/>
              </a:rPr>
              <a:pPr algn="r">
                <a:buSzPts val="1200"/>
              </a:pPr>
              <a:t>‹#›</a:t>
            </a:fld>
            <a:endParaRPr lang="uk-UA" sz="1200" dirty="0">
              <a:solidFill>
                <a:schemeClr val="dk1"/>
              </a:solidFill>
              <a:sym typeface="Calibri"/>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Helvetica Neue Light" charset="0"/>
        <a:ea typeface="Helvetica Neue Light" charset="0"/>
        <a:cs typeface="Helvetica Neue Light"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thoughtspot.com/5.3/reference/keywords.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endParaRPr dirty="0">
              <a:latin typeface="Helvetica Neue Light" charset="0"/>
              <a:ea typeface="Helvetica Neue Light" charset="0"/>
              <a:cs typeface="Helvetica Neue Light" charset="0"/>
            </a:endParaRPr>
          </a:p>
          <a:p>
            <a:pPr marL="457200" marR="0" lvl="0" indent="-228600" algn="l" rtl="0">
              <a:lnSpc>
                <a:spcPct val="80000"/>
              </a:lnSpc>
              <a:spcBef>
                <a:spcPts val="0"/>
              </a:spcBef>
              <a:spcAft>
                <a:spcPts val="0"/>
              </a:spcAft>
              <a:buSzPts val="1400"/>
              <a:buNone/>
            </a:pPr>
            <a:endParaRPr sz="570"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49</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marR="0" lvl="0" indent="0" defTabSz="914400" rtl="0" eaLnBrk="1" fontAlgn="auto" latinLnBrk="0" hangingPunct="1">
              <a:lnSpc>
                <a:spcPct val="100000"/>
              </a:lnSpc>
              <a:spcBef>
                <a:spcPts val="0"/>
              </a:spcBef>
              <a:spcAft>
                <a:spcPts val="0"/>
              </a:spcAft>
              <a:buClr>
                <a:srgbClr val="000000"/>
              </a:buClr>
              <a:buSzPts val="1400"/>
              <a:buNone/>
              <a:tabLst/>
              <a:defRPr/>
            </a:pPr>
            <a:r>
              <a:rPr lang="en-US" dirty="0"/>
              <a:t>Once</a:t>
            </a:r>
            <a:r>
              <a:rPr lang="en-US" baseline="0" dirty="0"/>
              <a:t> </a:t>
            </a:r>
            <a:r>
              <a:rPr lang="en-US" baseline="0" dirty="0" err="1"/>
              <a:t>SpotIQ</a:t>
            </a:r>
            <a:r>
              <a:rPr lang="en-US" baseline="0" dirty="0"/>
              <a:t> analysis is initiated, the results are saved in the </a:t>
            </a:r>
            <a:r>
              <a:rPr lang="en-US" baseline="0" dirty="0" err="1"/>
              <a:t>SpotIQ</a:t>
            </a:r>
            <a:r>
              <a:rPr lang="en-US" baseline="0" dirty="0"/>
              <a:t> page. Click </a:t>
            </a:r>
            <a:r>
              <a:rPr lang="en-US" baseline="0" dirty="0" err="1"/>
              <a:t>SpotIQ</a:t>
            </a:r>
            <a:r>
              <a:rPr lang="en-US" baseline="0" dirty="0"/>
              <a:t> from the top menu bar to view the results of your analysis and analysis that is in progress. </a:t>
            </a:r>
            <a:r>
              <a:rPr lang="en-US" sz="1200" b="0" i="0" u="none" strike="noStrike" cap="none" dirty="0">
                <a:solidFill>
                  <a:schemeClr val="dk1"/>
                </a:solidFill>
                <a:effectLst/>
                <a:latin typeface="Calibri"/>
                <a:ea typeface="Calibri"/>
                <a:cs typeface="Calibri"/>
                <a:sym typeface="Calibri"/>
              </a:rPr>
              <a:t>Notice that ThoughtSpot saves the results of </a:t>
            </a:r>
            <a:r>
              <a:rPr lang="en-US" sz="1200" b="0" i="0" u="none" strike="noStrike" cap="none" dirty="0" err="1">
                <a:solidFill>
                  <a:schemeClr val="dk1"/>
                </a:solidFill>
                <a:effectLst/>
                <a:latin typeface="Calibri"/>
                <a:ea typeface="Calibri"/>
                <a:cs typeface="Calibri"/>
                <a:sym typeface="Calibri"/>
              </a:rPr>
              <a:t>SpotIQ</a:t>
            </a:r>
            <a:r>
              <a:rPr lang="en-US" sz="1200" b="0" i="0" u="none" strike="noStrike" cap="none" dirty="0">
                <a:solidFill>
                  <a:schemeClr val="dk1"/>
                </a:solidFill>
                <a:effectLst/>
                <a:latin typeface="Calibri"/>
                <a:ea typeface="Calibri"/>
                <a:cs typeface="Calibri"/>
                <a:sym typeface="Calibri"/>
              </a:rPr>
              <a:t> analysis for 24 hours, unless you explicitly Save it.</a:t>
            </a:r>
            <a:endParaRPr lang="en-US" dirty="0"/>
          </a:p>
        </p:txBody>
      </p:sp>
      <p:sp>
        <p:nvSpPr>
          <p:cNvPr id="4" name="Slide Number Placeholder 3"/>
          <p:cNvSpPr>
            <a:spLocks noGrp="1"/>
          </p:cNvSpPr>
          <p:nvPr>
            <p:ph type="sldNum" idx="10"/>
          </p:nvPr>
        </p:nvSpPr>
        <p:spPr/>
        <p:txBody>
          <a:bodyPr/>
          <a:lstStyle/>
          <a:p>
            <a:pPr algn="r">
              <a:buSzPts val="1200"/>
            </a:pPr>
            <a:fld id="{00000000-1234-1234-1234-123412341234}" type="slidenum">
              <a:rPr lang="uk-UA" sz="1200" smtClean="0">
                <a:solidFill>
                  <a:schemeClr val="dk1"/>
                </a:solidFill>
                <a:sym typeface="Calibri"/>
              </a:rPr>
              <a:pPr algn="r">
                <a:buSzPts val="1200"/>
              </a:pPr>
              <a:t>11</a:t>
            </a:fld>
            <a:endParaRPr lang="uk-UA" sz="1200" dirty="0">
              <a:solidFill>
                <a:schemeClr val="dk1"/>
              </a:solidFill>
              <a:sym typeface="Calibri"/>
            </a:endParaRPr>
          </a:p>
        </p:txBody>
      </p:sp>
    </p:spTree>
    <p:extLst>
      <p:ext uri="{BB962C8B-B14F-4D97-AF65-F5344CB8AC3E}">
        <p14:creationId xmlns:p14="http://schemas.microsoft.com/office/powerpoint/2010/main" val="1063669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407" name="Google Shape;4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51</a:t>
            </a:r>
            <a:endParaRPr lang="uk-UA" sz="1200" dirty="0">
              <a:solidFill>
                <a:schemeClr val="dk1"/>
              </a:solidFill>
              <a:sym typeface="Calibri"/>
            </a:endParaRPr>
          </a:p>
        </p:txBody>
      </p:sp>
    </p:spTree>
    <p:extLst>
      <p:ext uri="{BB962C8B-B14F-4D97-AF65-F5344CB8AC3E}">
        <p14:creationId xmlns:p14="http://schemas.microsoft.com/office/powerpoint/2010/main" val="439734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To view details about a search, select the Query details icon located to </a:t>
            </a:r>
            <a:r>
              <a:rPr lang="en-US" baseline="0" dirty="0">
                <a:latin typeface="Helvetica Neue Light" charset="0"/>
                <a:ea typeface="Helvetica Neue Light" charset="0"/>
                <a:cs typeface="Helvetica Neue Light" charset="0"/>
              </a:rPr>
              <a:t>the right of an chart, and open the Query details panel. </a:t>
            </a:r>
            <a:r>
              <a:rPr lang="en-US" sz="1200" u="none" strike="noStrike" cap="none" dirty="0">
                <a:solidFill>
                  <a:schemeClr val="dk1"/>
                </a:solidFill>
                <a:effectLst/>
                <a:latin typeface="Helvetica Neue Light" charset="0"/>
                <a:ea typeface="Helvetica Neue Light" charset="0"/>
                <a:cs typeface="Helvetica Neue Light" charset="0"/>
                <a:sym typeface="Calibri"/>
              </a:rPr>
              <a:t>This panel shows the measures that ThoughtSpot computed, for each combination of attributes. Choose Query visualizer to see search filters and how the tables were linked and used.</a:t>
            </a:r>
          </a:p>
          <a:p>
            <a:pPr marL="0" lvl="0" indent="0" algn="l" rtl="0">
              <a:lnSpc>
                <a:spcPct val="100000"/>
              </a:lnSpc>
              <a:spcBef>
                <a:spcPts val="0"/>
              </a:spcBef>
              <a:spcAft>
                <a:spcPts val="0"/>
              </a:spcAft>
              <a:buSzPts val="1400"/>
              <a:buNone/>
            </a:pPr>
            <a:endParaRPr lang="en-US" sz="1200" u="none" strike="noStrike" cap="none" dirty="0">
              <a:solidFill>
                <a:schemeClr val="dk1"/>
              </a:solidFill>
              <a:effectLst/>
              <a:latin typeface="Helvetica Neue Light" charset="0"/>
              <a:ea typeface="Helvetica Neue Light" charset="0"/>
              <a:cs typeface="Helvetica Neue Light" charset="0"/>
              <a:sym typeface="Calibri"/>
            </a:endParaRPr>
          </a:p>
          <a:p>
            <a:pPr marL="0" lvl="0" indent="0" algn="l" rtl="0">
              <a:lnSpc>
                <a:spcPct val="100000"/>
              </a:lnSpc>
              <a:spcBef>
                <a:spcPts val="0"/>
              </a:spcBef>
              <a:spcAft>
                <a:spcPts val="0"/>
              </a:spcAft>
              <a:buSzPts val="1400"/>
              <a:buNone/>
            </a:pPr>
            <a:endParaRPr lang="en-US" sz="1200" u="none" strike="noStrike" cap="none" dirty="0">
              <a:solidFill>
                <a:schemeClr val="dk1"/>
              </a:solidFill>
              <a:effectLst/>
              <a:latin typeface="Helvetica Neue Light" charset="0"/>
              <a:ea typeface="Helvetica Neue Light" charset="0"/>
              <a:cs typeface="Helvetica Neue Light" charset="0"/>
              <a:sym typeface="Calibri"/>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55</a:t>
            </a:r>
            <a:endParaRPr lang="uk-UA" sz="1200" dirty="0">
              <a:solidFill>
                <a:schemeClr val="dk1"/>
              </a:solidFill>
              <a:sym typeface="Calibri"/>
            </a:endParaRPr>
          </a:p>
        </p:txBody>
      </p:sp>
    </p:spTree>
    <p:extLst>
      <p:ext uri="{BB962C8B-B14F-4D97-AF65-F5344CB8AC3E}">
        <p14:creationId xmlns:p14="http://schemas.microsoft.com/office/powerpoint/2010/main" val="257953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The Query visualizer displays</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the </a:t>
            </a:r>
            <a:r>
              <a:rPr lang="en-US" sz="1200" u="none" strike="noStrike" cap="none" dirty="0">
                <a:solidFill>
                  <a:schemeClr val="dk1"/>
                </a:solidFill>
                <a:effectLst/>
                <a:latin typeface="Helvetica Neue Light" charset="0"/>
                <a:ea typeface="Helvetica Neue Light" charset="0"/>
                <a:cs typeface="Helvetica Neue Light" charset="0"/>
                <a:sym typeface="Calibri"/>
              </a:rPr>
              <a:t>search filters and how the tables were linked and used. You can also see the join</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types, though you are not able to edit them here.</a:t>
            </a: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56</a:t>
            </a:r>
            <a:endParaRPr lang="uk-UA" sz="1200" dirty="0">
              <a:solidFill>
                <a:schemeClr val="dk1"/>
              </a:solidFill>
              <a:sym typeface="Calibri"/>
            </a:endParaRPr>
          </a:p>
        </p:txBody>
      </p:sp>
    </p:spTree>
    <p:extLst>
      <p:ext uri="{BB962C8B-B14F-4D97-AF65-F5344CB8AC3E}">
        <p14:creationId xmlns:p14="http://schemas.microsoft.com/office/powerpoint/2010/main" val="2107765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For</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validation</a:t>
            </a:r>
            <a:endParaRPr lang="en-US" sz="1200" u="none" strike="noStrike" cap="none" dirty="0">
              <a:solidFill>
                <a:schemeClr val="dk1"/>
              </a:solidFill>
              <a:effectLst/>
              <a:latin typeface="Helvetica Neue Light" charset="0"/>
              <a:ea typeface="Helvetica Neue Light" charset="0"/>
              <a:cs typeface="Helvetica Neue Light" charset="0"/>
              <a:sym typeface="Calibri"/>
            </a:endParaRPr>
          </a:p>
          <a:p>
            <a:pPr marL="0" lvl="0" indent="0" algn="l" rtl="0">
              <a:lnSpc>
                <a:spcPct val="100000"/>
              </a:lnSpc>
              <a:spcBef>
                <a:spcPts val="0"/>
              </a:spcBef>
              <a:spcAft>
                <a:spcPts val="0"/>
              </a:spcAft>
              <a:buSzPts val="1400"/>
              <a:buNone/>
            </a:pPr>
            <a:endParaRPr lang="en-US" sz="1200" u="none" strike="noStrike" cap="none" dirty="0">
              <a:solidFill>
                <a:schemeClr val="dk1"/>
              </a:solidFill>
              <a:effectLst/>
              <a:latin typeface="Helvetica Neue Light" charset="0"/>
              <a:ea typeface="Helvetica Neue Light" charset="0"/>
              <a:cs typeface="Helvetica Neue Light" charset="0"/>
              <a:sym typeface="Calibri"/>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55</a:t>
            </a:r>
            <a:endParaRPr lang="uk-UA" sz="1200" dirty="0">
              <a:solidFill>
                <a:schemeClr val="dk1"/>
              </a:solidFill>
              <a:sym typeface="Calibri"/>
            </a:endParaRPr>
          </a:p>
        </p:txBody>
      </p:sp>
    </p:spTree>
    <p:extLst>
      <p:ext uri="{BB962C8B-B14F-4D97-AF65-F5344CB8AC3E}">
        <p14:creationId xmlns:p14="http://schemas.microsoft.com/office/powerpoint/2010/main" val="1395454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The replay feature shows the</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step-by-step process of </a:t>
            </a:r>
            <a:r>
              <a:rPr lang="en-US" sz="1200" u="none" strike="noStrike" cap="none" dirty="0">
                <a:solidFill>
                  <a:schemeClr val="dk1"/>
                </a:solidFill>
                <a:effectLst/>
                <a:latin typeface="Helvetica Neue Light" charset="0"/>
                <a:ea typeface="Helvetica Neue Light" charset="0"/>
                <a:cs typeface="Helvetica Neue Light" charset="0"/>
                <a:sym typeface="Calibri"/>
              </a:rPr>
              <a:t>how to create the chart or table you are viewing. Use it to teach yourself, </a:t>
            </a:r>
            <a:r>
              <a:rPr lang="en-US" dirty="0">
                <a:latin typeface="Helvetica Neue Light" charset="0"/>
                <a:ea typeface="Helvetica Neue Light" charset="0"/>
                <a:cs typeface="Helvetica Neue Light" charset="0"/>
              </a:rPr>
              <a:t>or use it as a training tool to teach other users.</a:t>
            </a: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57</a:t>
            </a:r>
            <a:endParaRPr lang="uk-UA" sz="1200" dirty="0">
              <a:solidFill>
                <a:schemeClr val="dk1"/>
              </a:solidFill>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You can edit a copy of an Answer if you would like to make edits without changing the original answer. When saving, you can type in a different name for your copy.</a:t>
            </a: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58</a:t>
            </a:r>
            <a:endParaRPr lang="uk-UA" sz="1200" dirty="0">
              <a:solidFill>
                <a:schemeClr val="dk1"/>
              </a:solidFill>
              <a:sym typeface="Calibri"/>
            </a:endParaRPr>
          </a:p>
        </p:txBody>
      </p:sp>
    </p:spTree>
    <p:extLst>
      <p:ext uri="{BB962C8B-B14F-4D97-AF65-F5344CB8AC3E}">
        <p14:creationId xmlns:p14="http://schemas.microsoft.com/office/powerpoint/2010/main" val="1322737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Light" charset="0"/>
                <a:ea typeface="Helvetica Light" charset="0"/>
                <a:cs typeface="Helvetica Light" charset="0"/>
                <a:sym typeface="Calibri"/>
              </a:rPr>
              <a:t>Pinboards are the ThoughtSpot term for a dashboard. Use Pinboards to group and manage related search results. </a:t>
            </a:r>
            <a:r>
              <a:rPr lang="en-US" dirty="0">
                <a:latin typeface="Helvetica Light" charset="0"/>
                <a:ea typeface="Helvetica Light" charset="0"/>
                <a:cs typeface="Helvetica Light" charset="0"/>
              </a:rPr>
              <a:t>Pinboards are a collection of your related charts, tables, and headlines.</a:t>
            </a:r>
            <a:endParaRPr dirty="0">
              <a:latin typeface="Helvetica Light" charset="0"/>
              <a:ea typeface="Helvetica Light" charset="0"/>
              <a:cs typeface="Helvetica Light" charset="0"/>
            </a:endParaRPr>
          </a:p>
        </p:txBody>
      </p:sp>
      <p:sp>
        <p:nvSpPr>
          <p:cNvPr id="483" name="Google Shape;48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59</a:t>
            </a:r>
            <a:endParaRPr lang="uk-UA" sz="1200" dirty="0">
              <a:solidFill>
                <a:schemeClr val="dk1"/>
              </a:solidFill>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59b5b5f607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g59b5b5f607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200" u="none" strike="noStrike" cap="none" dirty="0">
                <a:solidFill>
                  <a:schemeClr val="dk1"/>
                </a:solidFill>
                <a:latin typeface="Helvetica Neue Light" charset="0"/>
                <a:ea typeface="Helvetica Neue Light" charset="0"/>
                <a:cs typeface="Helvetica Neue Light" charset="0"/>
                <a:sym typeface="Calibri"/>
              </a:rPr>
              <a:t>Add a visualization or table to a Pinboard by clicking the Pin icon at the top right of the Answer. You can either add it to an existing Pinboard, or create a new one.</a:t>
            </a: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60</a:t>
            </a:r>
            <a:endParaRPr lang="uk-UA" sz="1200" dirty="0">
              <a:solidFill>
                <a:schemeClr val="dk1"/>
              </a:solidFill>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You</a:t>
            </a:r>
            <a:r>
              <a:rPr lang="en-US" baseline="0" dirty="0">
                <a:latin typeface="Helvetica Neue Light" charset="0"/>
                <a:ea typeface="Helvetica Neue Light" charset="0"/>
                <a:cs typeface="Helvetica Neue Light" charset="0"/>
              </a:rPr>
              <a:t> can present your Pinboard as a slideshow, and turn your Pinboard into an interactive presentation. You can easily explore and answer questions from the audience during the presentation. Each visualization is displayed as a slide, and you can Drill Down, run SpotIQ, Show Underlying Data, and Filter within the presentation. Use your arrow keys of the keyboard to navigate the presentation. </a:t>
            </a:r>
            <a:endParaRPr sz="1200" u="none" strike="noStrike" cap="none" dirty="0">
              <a:solidFill>
                <a:schemeClr val="dk1"/>
              </a:solidFill>
              <a:latin typeface="Helvetica Neue Light" charset="0"/>
              <a:ea typeface="Helvetica Neue Light" charset="0"/>
              <a:cs typeface="Helvetica Neue Light" charset="0"/>
              <a:sym typeface="Calibri"/>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61</a:t>
            </a:r>
            <a:endParaRPr lang="uk-UA" sz="1200" dirty="0">
              <a:solidFill>
                <a:schemeClr val="dk1"/>
              </a:solidFill>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notes"/>
          <p:cNvSpPr txBox="1">
            <a:spLocks noGrp="1"/>
          </p:cNvSpPr>
          <p:nvPr>
            <p:ph type="body" idx="1"/>
          </p:nvPr>
        </p:nvSpPr>
        <p:spPr>
          <a:xfrm>
            <a:off x="698679" y="434260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latin typeface="Helvetica Light" charset="0"/>
                <a:ea typeface="Helvetica Light" charset="0"/>
                <a:cs typeface="Helvetica Light" charset="0"/>
              </a:rPr>
              <a:t>This session is a continuation of the End User Essentials session, and covers more</a:t>
            </a:r>
            <a:r>
              <a:rPr lang="en-US" baseline="0" dirty="0">
                <a:latin typeface="Helvetica Light" charset="0"/>
                <a:ea typeface="Helvetica Light" charset="0"/>
                <a:cs typeface="Helvetica Light" charset="0"/>
              </a:rPr>
              <a:t> advanced end user feature functionality. This is a hands-on session which will require internet access with a browser, and a spreadsheet editor, such as Excel.</a:t>
            </a:r>
          </a:p>
        </p:txBody>
      </p:sp>
      <p:sp>
        <p:nvSpPr>
          <p:cNvPr id="379" name="Google Shape;37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50</a:t>
            </a:r>
            <a:endParaRPr lang="uk-UA" sz="1200" dirty="0">
              <a:solidFill>
                <a:schemeClr val="dk1"/>
              </a:solidFill>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Filters, </a:t>
            </a:r>
            <a:r>
              <a:rPr lang="en-US" sz="1200" u="none" strike="noStrike" cap="none" dirty="0">
                <a:solidFill>
                  <a:schemeClr val="dk1"/>
                </a:solidFill>
                <a:effectLst/>
                <a:latin typeface="Helvetica Neue Light" charset="0"/>
                <a:ea typeface="Helvetica Neue Light" charset="0"/>
                <a:cs typeface="Helvetica Neue Light" charset="0"/>
                <a:sym typeface="Calibri"/>
              </a:rPr>
              <a:t>including bulk filters and exclude filters, can be applied to Pinboards just as with tables and charts. These kinds of filters apply to an entire pinboard, making it easy to see only the data that you are interested in across the tables and charts within a pinboard.</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a:t>
            </a:r>
            <a:r>
              <a:rPr lang="en-US" sz="1200" u="none" strike="noStrike" cap="none" dirty="0">
                <a:solidFill>
                  <a:schemeClr val="dk1"/>
                </a:solidFill>
                <a:effectLst/>
                <a:latin typeface="Helvetica Neue Light" charset="0"/>
                <a:ea typeface="Helvetica Neue Light" charset="0"/>
                <a:cs typeface="Helvetica Neue Light" charset="0"/>
                <a:sym typeface="Calibri"/>
              </a:rPr>
              <a:t>Pinboard filters can be very useful when you want to apply the same filters to more than one related visualization. You can narrow the focus of your pinboard for specific purposes or audiences. Selective Pinboard filtering allows you to filter specific visualizations on the Pinboard, and not all of them. </a:t>
            </a:r>
          </a:p>
          <a:p>
            <a:pPr marL="0" lvl="0" indent="0" algn="l" rtl="0">
              <a:lnSpc>
                <a:spcPct val="100000"/>
              </a:lnSpc>
              <a:spcBef>
                <a:spcPts val="0"/>
              </a:spcBef>
              <a:spcAft>
                <a:spcPts val="0"/>
              </a:spcAft>
              <a:buSzPts val="1400"/>
              <a:buNone/>
            </a:pPr>
            <a:endParaRPr lang="en-US" sz="1200" u="none" strike="noStrike" cap="none" dirty="0">
              <a:solidFill>
                <a:schemeClr val="dk1"/>
              </a:solidFill>
              <a:effectLst/>
              <a:latin typeface="Helvetica Neue Light" charset="0"/>
              <a:ea typeface="Helvetica Neue Light" charset="0"/>
              <a:cs typeface="Helvetica Neue Light" charset="0"/>
              <a:sym typeface="Calibri"/>
            </a:endParaRPr>
          </a:p>
          <a:p>
            <a:pPr marL="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When you</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apply a filter, the filter is not automatically saved on your Pinboard to encourage ad hoc filtering. Note that if you filter a Pinboard on a dimension that was already filtered on the Answer level, the Pinboard filter overrides the Answer filter. </a:t>
            </a:r>
            <a:endParaRPr lang="en-US" dirty="0">
              <a:latin typeface="Helvetica Neue Light" charset="0"/>
              <a:ea typeface="Helvetica Neue Light" charset="0"/>
              <a:cs typeface="Helvetica Neue Light" charset="0"/>
            </a:endParaRPr>
          </a:p>
          <a:p>
            <a:pPr marL="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62</a:t>
            </a:r>
            <a:endParaRPr lang="uk-UA" sz="1200" dirty="0">
              <a:solidFill>
                <a:schemeClr val="dk1"/>
              </a:solidFill>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ea typeface="Calibri"/>
                <a:cs typeface="Calibri"/>
                <a:sym typeface="Calibri"/>
              </a:rPr>
              <a:t>You can apply Pinboard filters to specific visualizations from the Configure filters modal. Create a new Pinboard, or open an existing Pinboard, with a filter applied. Then, click the more options menu (ellipses icon) and select Configure filters. Then, the side menu will appear, which contains every primary filter column for the Pinboard. Scroll down to select which visualizations the filter should apply to, and select Done. </a:t>
            </a: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62</a:t>
            </a:r>
            <a:endParaRPr lang="uk-UA" sz="1200" dirty="0">
              <a:solidFill>
                <a:schemeClr val="dk1"/>
              </a:solidFill>
              <a:sym typeface="Calibri"/>
            </a:endParaRPr>
          </a:p>
        </p:txBody>
      </p:sp>
    </p:spTree>
    <p:extLst>
      <p:ext uri="{BB962C8B-B14F-4D97-AF65-F5344CB8AC3E}">
        <p14:creationId xmlns:p14="http://schemas.microsoft.com/office/powerpoint/2010/main" val="3398862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ea typeface="Calibri"/>
                <a:cs typeface="Calibri"/>
                <a:sym typeface="Calibri"/>
              </a:rPr>
              <a:t>You can link the Worksheet columns at the Pinboard level </a:t>
            </a:r>
            <a:r>
              <a:rPr lang="en-US" sz="1200" b="1" i="0" u="none" strike="noStrike" cap="none" dirty="0">
                <a:solidFill>
                  <a:schemeClr val="dk1"/>
                </a:solidFill>
                <a:effectLst/>
                <a:latin typeface="Calibri"/>
                <a:ea typeface="Calibri"/>
                <a:cs typeface="Calibri"/>
                <a:sym typeface="Calibri"/>
              </a:rPr>
              <a:t>without</a:t>
            </a:r>
            <a:r>
              <a:rPr lang="en-US" sz="1200" b="0" i="0" u="none" strike="noStrike" cap="none" dirty="0">
                <a:solidFill>
                  <a:schemeClr val="dk1"/>
                </a:solidFill>
                <a:effectLst/>
                <a:latin typeface="Calibri"/>
                <a:ea typeface="Calibri"/>
                <a:cs typeface="Calibri"/>
                <a:sym typeface="Calibri"/>
              </a:rPr>
              <a:t> actually filtering the Pinboard, to give your users the ability to choose their own filters for the Pinboard. Also, ThoughtSpot expects the values in the Worksheet columns you link to have the same names. You can only use the values of the Primary Filter to filter the Pinboard visualizations, so if the value names are different in the Linked Filter, you are unable to filter visualizations based on the Linked Worksheet.</a:t>
            </a: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62</a:t>
            </a:r>
            <a:endParaRPr lang="uk-UA" sz="1200" dirty="0">
              <a:solidFill>
                <a:schemeClr val="dk1"/>
              </a:solidFill>
              <a:sym typeface="Calibri"/>
            </a:endParaRPr>
          </a:p>
        </p:txBody>
      </p:sp>
    </p:spTree>
    <p:extLst>
      <p:ext uri="{BB962C8B-B14F-4D97-AF65-F5344CB8AC3E}">
        <p14:creationId xmlns:p14="http://schemas.microsoft.com/office/powerpoint/2010/main" val="2866844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Helvetica Neue Light" charset="0"/>
                <a:ea typeface="Helvetica Neue Light" charset="0"/>
                <a:cs typeface="Helvetica Neue Light" charset="0"/>
              </a:rPr>
              <a:t>Pinboards are interactive, allowing you to perform actions</a:t>
            </a:r>
            <a:r>
              <a:rPr lang="en-US" baseline="0" dirty="0">
                <a:latin typeface="Helvetica Neue Light" charset="0"/>
                <a:ea typeface="Helvetica Neue Light" charset="0"/>
                <a:cs typeface="Helvetica Neue Light" charset="0"/>
              </a:rPr>
              <a:t> on multiple visualizations at once. You can reshape the visualizations on your Pinboard, and rearrange them by dragging and dropping. </a:t>
            </a:r>
            <a:r>
              <a:rPr lang="en-US" sz="1200" b="0" i="0" dirty="0">
                <a:latin typeface="Helvetica Light" charset="0"/>
                <a:ea typeface="Helvetica Light" charset="0"/>
                <a:cs typeface="Helvetica Light" charset="0"/>
                <a:sym typeface="Proxima Nova"/>
              </a:rPr>
              <a:t> </a:t>
            </a:r>
          </a:p>
          <a:p>
            <a:pPr marL="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63</a:t>
            </a:r>
            <a:endParaRPr lang="uk-UA" sz="1200" dirty="0">
              <a:solidFill>
                <a:schemeClr val="dk1"/>
              </a:solidFill>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p23:notes"/>
          <p:cNvSpPr txBox="1">
            <a:spLocks noGrp="1"/>
          </p:cNvSpPr>
          <p:nvPr>
            <p:ph type="body" idx="1"/>
          </p:nvPr>
        </p:nvSpPr>
        <p:spPr>
          <a:xfrm>
            <a:off x="685800" y="4240369"/>
            <a:ext cx="5486400" cy="4114800"/>
          </a:xfrm>
          <a:prstGeom prst="rect">
            <a:avLst/>
          </a:prstGeom>
          <a:noFill/>
          <a:ln>
            <a:noFill/>
          </a:ln>
        </p:spPr>
        <p:txBody>
          <a:bodyPr spcFirstLastPara="1" wrap="square" lIns="91425" tIns="45700" rIns="91425" bIns="45700" anchor="t" anchorCtr="0">
            <a:noAutofit/>
          </a:bodyPr>
          <a:lstStyle/>
          <a:p>
            <a:pPr marL="139700" indent="0">
              <a:buNone/>
            </a:pPr>
            <a:r>
              <a:rPr lang="en-US" sz="1200" b="0" i="0" u="none" strike="noStrike" cap="none" dirty="0">
                <a:solidFill>
                  <a:schemeClr val="dk1"/>
                </a:solidFill>
                <a:effectLst/>
                <a:latin typeface="Calibri"/>
                <a:ea typeface="Calibri"/>
                <a:cs typeface="Calibri"/>
                <a:sym typeface="Calibri"/>
              </a:rPr>
              <a:t>Answer Explorer, ThoughtSpot’s AI-guided exploration of Answers and headline metrics within Pinboards, provides you with valuable suggestions on how to explore and understand your data. Quickly add a filter, or use the Compare tab to easily perform a “versus” analysis. Use the Add and Replace tabs to include more columns in the visualization, or swap existing columns. You can access Answer Explorer from any Answer or headline metric in a Pinboard. Answer Explorer’s AI updates its suggestions every time you add something new to your visualization. Suggestions are based on popularity and personalization.</a:t>
            </a:r>
          </a:p>
          <a:p>
            <a:pPr marL="139700" indent="0">
              <a:buNone/>
            </a:pPr>
            <a:endParaRPr lang="en-US" sz="1200" b="0" i="0" u="none" strike="noStrike" cap="none" dirty="0">
              <a:solidFill>
                <a:schemeClr val="dk1"/>
              </a:solidFill>
              <a:effectLst/>
              <a:latin typeface="Calibri"/>
              <a:ea typeface="Helvetica Neue Light" charset="0"/>
              <a:cs typeface="Calibri"/>
              <a:sym typeface="Calibri"/>
            </a:endParaRPr>
          </a:p>
          <a:p>
            <a:pPr marL="139700" indent="0">
              <a:buNone/>
            </a:pPr>
            <a:r>
              <a:rPr lang="en-US" sz="1200" b="0" i="0" u="none" strike="noStrike" cap="none" dirty="0">
                <a:solidFill>
                  <a:schemeClr val="dk1"/>
                </a:solidFill>
                <a:effectLst/>
                <a:latin typeface="Calibri"/>
                <a:ea typeface="Calibri"/>
                <a:cs typeface="Calibri"/>
                <a:sym typeface="Calibri"/>
              </a:rPr>
              <a:t>You can Drill down from within Answer Explorer. When you Drill down in Answer Explorer, you have the option of going back one step at a time, using the Back icon.</a:t>
            </a: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64</a:t>
            </a:r>
            <a:endParaRPr lang="uk-UA" sz="1200" dirty="0">
              <a:solidFill>
                <a:schemeClr val="dk1"/>
              </a:solidFill>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sz="1200" b="0" i="0" u="none" strike="noStrike" cap="none" dirty="0">
                <a:solidFill>
                  <a:schemeClr val="dk1"/>
                </a:solidFill>
                <a:effectLst/>
                <a:latin typeface="Calibri"/>
                <a:ea typeface="Calibri"/>
                <a:cs typeface="Calibri"/>
                <a:sym typeface="Calibri"/>
              </a:rPr>
              <a:t>You can follow </a:t>
            </a:r>
            <a:r>
              <a:rPr lang="en-US" sz="1200" b="0" i="0" u="none" strike="noStrike" cap="none" dirty="0" err="1">
                <a:solidFill>
                  <a:schemeClr val="dk1"/>
                </a:solidFill>
                <a:effectLst/>
                <a:latin typeface="Calibri"/>
                <a:ea typeface="Calibri"/>
                <a:cs typeface="Calibri"/>
                <a:sym typeface="Calibri"/>
              </a:rPr>
              <a:t>Pinboards</a:t>
            </a:r>
            <a:r>
              <a:rPr lang="en-US" sz="1200" b="0" i="0" u="none" strike="noStrike" cap="none" dirty="0">
                <a:solidFill>
                  <a:schemeClr val="dk1"/>
                </a:solidFill>
                <a:effectLst/>
                <a:latin typeface="Calibri"/>
                <a:ea typeface="Calibri"/>
                <a:cs typeface="Calibri"/>
                <a:sym typeface="Calibri"/>
              </a:rPr>
              <a:t> and have them sent to your</a:t>
            </a:r>
            <a:r>
              <a:rPr lang="en-US" sz="1200" b="0" i="0" u="none" strike="noStrike" cap="none" baseline="0" dirty="0">
                <a:solidFill>
                  <a:schemeClr val="dk1"/>
                </a:solidFill>
                <a:effectLst/>
                <a:latin typeface="Calibri"/>
                <a:ea typeface="Calibri"/>
                <a:cs typeface="Calibri"/>
                <a:sym typeface="Calibri"/>
              </a:rPr>
              <a:t> inbox on a regular basis. </a:t>
            </a:r>
            <a:endParaRPr lang="en-US" dirty="0"/>
          </a:p>
        </p:txBody>
      </p:sp>
      <p:sp>
        <p:nvSpPr>
          <p:cNvPr id="4" name="Slide Number Placeholder 3"/>
          <p:cNvSpPr>
            <a:spLocks noGrp="1"/>
          </p:cNvSpPr>
          <p:nvPr>
            <p:ph type="sldNum" idx="10"/>
          </p:nvPr>
        </p:nvSpPr>
        <p:spPr/>
        <p:txBody>
          <a:bodyPr/>
          <a:lstStyle/>
          <a:p>
            <a:pPr algn="r">
              <a:buSzPts val="1200"/>
            </a:pPr>
            <a:fld id="{00000000-1234-1234-1234-123412341234}" type="slidenum">
              <a:rPr lang="uk-UA" sz="1200" smtClean="0">
                <a:solidFill>
                  <a:schemeClr val="dk1"/>
                </a:solidFill>
                <a:sym typeface="Calibri"/>
              </a:rPr>
              <a:pPr algn="r">
                <a:buSzPts val="1200"/>
              </a:pPr>
              <a:t>26</a:t>
            </a:fld>
            <a:endParaRPr lang="uk-UA" sz="1200" dirty="0">
              <a:solidFill>
                <a:schemeClr val="dk1"/>
              </a:solidFill>
              <a:sym typeface="Calibri"/>
            </a:endParaRPr>
          </a:p>
        </p:txBody>
      </p:sp>
    </p:spTree>
    <p:extLst>
      <p:ext uri="{BB962C8B-B14F-4D97-AF65-F5344CB8AC3E}">
        <p14:creationId xmlns:p14="http://schemas.microsoft.com/office/powerpoint/2010/main" val="749591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sz="1200" b="0" i="0" u="none" strike="noStrike" cap="none" dirty="0">
                <a:solidFill>
                  <a:schemeClr val="dk1"/>
                </a:solidFill>
                <a:effectLst/>
                <a:latin typeface="Calibri"/>
                <a:ea typeface="Calibri"/>
                <a:cs typeface="Calibri"/>
                <a:sym typeface="Calibri"/>
              </a:rPr>
              <a:t>You can monitor any metric, or KPI, that has been pinned to a Pinboard. You will receive daily email updates reporting how that metric has increased or decreased over time. A user can follow up to 50 metrics, and he/she will receive one email daily with their metric updates. Users can even add others to follow a metric. Currently, the frequency of the daily email cannot be configured.</a:t>
            </a:r>
            <a:endParaRPr lang="en-US" dirty="0"/>
          </a:p>
        </p:txBody>
      </p:sp>
      <p:sp>
        <p:nvSpPr>
          <p:cNvPr id="4" name="Slide Number Placeholder 3"/>
          <p:cNvSpPr>
            <a:spLocks noGrp="1"/>
          </p:cNvSpPr>
          <p:nvPr>
            <p:ph type="sldNum" idx="10"/>
          </p:nvPr>
        </p:nvSpPr>
        <p:spPr/>
        <p:txBody>
          <a:bodyPr/>
          <a:lstStyle/>
          <a:p>
            <a:pPr algn="r">
              <a:buSzPts val="1200"/>
            </a:pPr>
            <a:fld id="{00000000-1234-1234-1234-123412341234}" type="slidenum">
              <a:rPr lang="uk-UA" sz="1200" smtClean="0">
                <a:solidFill>
                  <a:schemeClr val="dk1"/>
                </a:solidFill>
                <a:sym typeface="Calibri"/>
              </a:rPr>
              <a:pPr algn="r">
                <a:buSzPts val="1200"/>
              </a:pPr>
              <a:t>27</a:t>
            </a:fld>
            <a:endParaRPr lang="uk-UA" sz="1200" dirty="0">
              <a:solidFill>
                <a:schemeClr val="dk1"/>
              </a:solidFill>
              <a:sym typeface="Calibri"/>
            </a:endParaRPr>
          </a:p>
        </p:txBody>
      </p:sp>
    </p:spTree>
    <p:extLst>
      <p:ext uri="{BB962C8B-B14F-4D97-AF65-F5344CB8AC3E}">
        <p14:creationId xmlns:p14="http://schemas.microsoft.com/office/powerpoint/2010/main" val="1488566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561" name="Google Shape;5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65</a:t>
            </a:r>
            <a:endParaRPr lang="uk-UA" sz="1200" dirty="0">
              <a:solidFill>
                <a:schemeClr val="dk1"/>
              </a:solidFill>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6" name="Google Shape;566;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Whenever</a:t>
            </a:r>
            <a:r>
              <a:rPr lang="en-US" baseline="0" dirty="0">
                <a:latin typeface="Helvetica Neue Light" charset="0"/>
                <a:ea typeface="Helvetica Neue Light" charset="0"/>
                <a:cs typeface="Helvetica Neue Light" charset="0"/>
              </a:rPr>
              <a:t> </a:t>
            </a:r>
            <a:r>
              <a:rPr lang="en-US" sz="1200" u="none" strike="noStrike" cap="none" dirty="0">
                <a:solidFill>
                  <a:schemeClr val="dk1"/>
                </a:solidFill>
                <a:effectLst/>
                <a:latin typeface="Helvetica Neue Light" charset="0"/>
                <a:ea typeface="Helvetica Neue Light" charset="0"/>
                <a:cs typeface="Helvetica Neue Light" charset="0"/>
                <a:sym typeface="Calibri"/>
              </a:rPr>
              <a:t>a user views a</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Pinboard</a:t>
            </a:r>
            <a:r>
              <a:rPr lang="en-US" sz="1200" u="none" strike="noStrike" cap="none" dirty="0">
                <a:solidFill>
                  <a:schemeClr val="dk1"/>
                </a:solidFill>
                <a:effectLst/>
                <a:latin typeface="Helvetica Neue Light" charset="0"/>
                <a:ea typeface="Helvetica Neue Light" charset="0"/>
                <a:cs typeface="Helvetica Neue Light" charset="0"/>
                <a:sym typeface="Calibri"/>
              </a:rPr>
              <a:t>, he/she will see the most recent data (based on the frequency of the data refresh). </a:t>
            </a:r>
            <a:endParaRPr sz="1200" u="none" strike="noStrike" cap="none" dirty="0">
              <a:solidFill>
                <a:schemeClr val="dk1"/>
              </a:solidFill>
              <a:latin typeface="Helvetica Neue Light" charset="0"/>
              <a:ea typeface="Helvetica Neue Light" charset="0"/>
              <a:cs typeface="Helvetica Neue Light" charset="0"/>
              <a:sym typeface="Calibri"/>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66</a:t>
            </a:r>
            <a:endParaRPr lang="uk-UA" sz="1200" dirty="0">
              <a:solidFill>
                <a:schemeClr val="dk1"/>
              </a:solidFill>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67</a:t>
            </a:r>
            <a:endParaRPr lang="uk-UA" sz="1200" dirty="0">
              <a:solidFill>
                <a:schemeClr val="dk1"/>
              </a:solidFill>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407" name="Google Shape;4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51</a:t>
            </a:r>
            <a:endParaRPr lang="uk-UA" sz="1200" dirty="0">
              <a:solidFill>
                <a:schemeClr val="dk1"/>
              </a:solidFill>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When sharing an object, you can use the checkbox to give the user(s) or group(s) access to the underlying data source.</a:t>
            </a:r>
            <a:endParaRPr sz="1200" u="none" strike="noStrike" cap="none" dirty="0">
              <a:solidFill>
                <a:schemeClr val="dk1"/>
              </a:solidFill>
              <a:latin typeface="Helvetica Neue Light" charset="0"/>
              <a:ea typeface="Helvetica Neue Light" charset="0"/>
              <a:cs typeface="Helvetica Neue Light" charset="0"/>
              <a:sym typeface="Calibri"/>
            </a:endParaRPr>
          </a:p>
        </p:txBody>
      </p:sp>
      <p:sp>
        <p:nvSpPr>
          <p:cNvPr id="2" name="Slide Number Placeholder 1"/>
          <p:cNvSpPr>
            <a:spLocks noGrp="1"/>
          </p:cNvSpPr>
          <p:nvPr>
            <p:ph type="sldNum" idx="10"/>
          </p:nvPr>
        </p:nvSpPr>
        <p:spPr/>
        <p:txBody>
          <a:bodyPr/>
          <a:lstStyle/>
          <a:p>
            <a:pPr algn="r">
              <a:buSzPts val="1200"/>
            </a:pPr>
            <a:fld id="{00000000-1234-1234-1234-123412341234}" type="slidenum">
              <a:rPr lang="uk-UA" sz="1200" smtClean="0">
                <a:solidFill>
                  <a:schemeClr val="dk1"/>
                </a:solidFill>
                <a:sym typeface="Calibri"/>
              </a:rPr>
              <a:pPr algn="r">
                <a:buSzPts val="1200"/>
              </a:pPr>
              <a:t>31</a:t>
            </a:fld>
            <a:r>
              <a:rPr lang="en-US" sz="1200" dirty="0">
                <a:solidFill>
                  <a:schemeClr val="dk1"/>
                </a:solidFill>
                <a:sym typeface="Calibri"/>
              </a:rPr>
              <a:t>3</a:t>
            </a:r>
            <a:endParaRPr lang="uk-UA" sz="1200" dirty="0">
              <a:solidFill>
                <a:schemeClr val="dk1"/>
              </a:solidFill>
              <a:sym typeface="Calibri"/>
            </a:endParaRPr>
          </a:p>
        </p:txBody>
      </p:sp>
    </p:spTree>
    <p:extLst>
      <p:ext uri="{BB962C8B-B14F-4D97-AF65-F5344CB8AC3E}">
        <p14:creationId xmlns:p14="http://schemas.microsoft.com/office/powerpoint/2010/main" val="1291795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When you navigate</a:t>
            </a:r>
            <a:r>
              <a:rPr lang="en-US" baseline="0" dirty="0">
                <a:latin typeface="Helvetica Neue Light" charset="0"/>
                <a:ea typeface="Helvetica Neue Light" charset="0"/>
                <a:cs typeface="Helvetica Neue Light" charset="0"/>
              </a:rPr>
              <a:t> to the Data tab</a:t>
            </a:r>
            <a:r>
              <a:rPr lang="en-US" dirty="0">
                <a:latin typeface="Helvetica Neue Light" charset="0"/>
                <a:ea typeface="Helvetica Neue Light" charset="0"/>
                <a:cs typeface="Helvetica Neue Light" charset="0"/>
              </a:rPr>
              <a:t>, you’ll see all data sources available for you to search on. Not all of them may be searchable, if you do not have</a:t>
            </a:r>
            <a:r>
              <a:rPr lang="en-US" baseline="0" dirty="0">
                <a:latin typeface="Helvetica Neue Light" charset="0"/>
                <a:ea typeface="Helvetica Neue Light" charset="0"/>
                <a:cs typeface="Helvetica Neue Light" charset="0"/>
              </a:rPr>
              <a:t> </a:t>
            </a:r>
            <a:r>
              <a:rPr lang="en-US" dirty="0">
                <a:latin typeface="Helvetica Neue Light" charset="0"/>
                <a:ea typeface="Helvetica Neue Light" charset="0"/>
                <a:cs typeface="Helvetica Neue Light" charset="0"/>
              </a:rPr>
              <a:t>access to underlying data in all tables.</a:t>
            </a:r>
            <a:endParaRPr dirty="0">
              <a:latin typeface="Helvetica Neue Light" charset="0"/>
              <a:ea typeface="Helvetica Neue Light" charset="0"/>
              <a:cs typeface="Helvetica Neue Light" charset="0"/>
            </a:endParaRPr>
          </a:p>
        </p:txBody>
      </p:sp>
      <p:sp>
        <p:nvSpPr>
          <p:cNvPr id="587" name="Google Shape;58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68</a:t>
            </a:r>
            <a:endParaRPr lang="uk-UA" sz="1200" dirty="0">
              <a:solidFill>
                <a:schemeClr val="dk1"/>
              </a:solidFill>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2" name="Google Shape;592;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If you suddenly cannot see your data, it is likely because you have a sticker selected that is not applied to anything. Deselect the sticker by clicking it, and your data will appear. Searches happen within the context of selected</a:t>
            </a:r>
            <a:r>
              <a:rPr lang="en-US" baseline="0" dirty="0">
                <a:latin typeface="Helvetica Neue Light" charset="0"/>
                <a:ea typeface="Helvetica Neue Light" charset="0"/>
                <a:cs typeface="Helvetica Neue Light" charset="0"/>
              </a:rPr>
              <a:t> data sources. </a:t>
            </a:r>
            <a:endParaRPr dirty="0">
              <a:latin typeface="Helvetica Neue Light" charset="0"/>
              <a:ea typeface="Helvetica Neue Light" charset="0"/>
              <a:cs typeface="Helvetica Neue Light" charset="0"/>
            </a:endParaRPr>
          </a:p>
          <a:p>
            <a:pPr marL="0" marR="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a:p>
            <a:pPr marL="0" marR="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69</a:t>
            </a:r>
            <a:endParaRPr lang="uk-UA" sz="1200" dirty="0">
              <a:solidFill>
                <a:schemeClr val="dk1"/>
              </a:solidFill>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baseline="0" dirty="0">
                <a:latin typeface="Helvetica Neue Light" charset="0"/>
                <a:ea typeface="Helvetica Neue Light" charset="0"/>
                <a:cs typeface="Helvetica Neue Light" charset="0"/>
              </a:rPr>
              <a:t>This table shows the main types of Data Sources a user can search on. </a:t>
            </a:r>
            <a:r>
              <a:rPr lang="en-US" sz="1200" u="none" strike="noStrike" cap="none" dirty="0">
                <a:solidFill>
                  <a:schemeClr val="dk1"/>
                </a:solidFill>
                <a:effectLst/>
                <a:latin typeface="Helvetica Neue Light" charset="0"/>
                <a:ea typeface="Helvetica Neue Light" charset="0"/>
                <a:cs typeface="Helvetica Neue Light" charset="0"/>
                <a:sym typeface="Calibri"/>
              </a:rPr>
              <a:t>Worksheets are flat tables created by joining columns from a set of one or more tables or imported datasets, and they are optimized for searching. Views allow you to save a prior search as a data source, and search</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on top of another search. Typically, end users work with Worksheets and any data they have uploaded.</a:t>
            </a:r>
            <a:endParaRPr lang="en-US"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70</a:t>
            </a:r>
            <a:endParaRPr lang="uk-UA" sz="1200" dirty="0">
              <a:solidFill>
                <a:schemeClr val="dk1"/>
              </a:solidFill>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8" name="Google Shape;618;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dirty="0">
                <a:latin typeface="Helvetica Neue Light"/>
                <a:ea typeface="Helvetica Neue Light"/>
                <a:cs typeface="Helvetica Neue Light"/>
                <a:sym typeface="Helvetica Neue Light"/>
              </a:rPr>
              <a:t>Stickers</a:t>
            </a:r>
            <a:r>
              <a:rPr lang="en-US" baseline="0" dirty="0">
                <a:latin typeface="Helvetica Neue Light"/>
                <a:ea typeface="Helvetica Neue Light"/>
                <a:cs typeface="Helvetica Neue Light"/>
                <a:sym typeface="Helvetica Neue Light"/>
              </a:rPr>
              <a:t> enable you to create categories for classification of objects, including Pinboards, Answers, Data Sources, and Worksheets. You can create stickers to make it easier for people to find Data Sources and Pinboards. Everyone can see stickers and use them to tag objects. You can also use stickers to filter a list of objects. Stickers are often used to designate subject areas, such as sales, HR, and finance. Only administrators can create a sticker, but anyone can apply or filter with a sticker. </a:t>
            </a:r>
            <a:endParaRPr lang="en-US" dirty="0">
              <a:latin typeface="Helvetica Neue Light"/>
              <a:ea typeface="Helvetica Neue Light"/>
              <a:cs typeface="Helvetica Neue Light"/>
              <a:sym typeface="Helvetica Neue Light"/>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71</a:t>
            </a:r>
            <a:endParaRPr lang="uk-UA" sz="1200" dirty="0">
              <a:solidFill>
                <a:schemeClr val="dk1"/>
              </a:solidFill>
              <a:sym typeface="Calibri"/>
            </a:endParaRPr>
          </a:p>
        </p:txBody>
      </p:sp>
    </p:spTree>
    <p:extLst>
      <p:ext uri="{BB962C8B-B14F-4D97-AF65-F5344CB8AC3E}">
        <p14:creationId xmlns:p14="http://schemas.microsoft.com/office/powerpoint/2010/main" val="950518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8" name="Google Shape;618;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Anyone who has edit access to an object can apply a sticker to it.</a:t>
            </a:r>
          </a:p>
          <a:p>
            <a:pPr marL="0" marR="0" lvl="0" indent="0" algn="l" rtl="0">
              <a:lnSpc>
                <a:spcPct val="100000"/>
              </a:lnSpc>
              <a:spcBef>
                <a:spcPts val="0"/>
              </a:spcBef>
              <a:spcAft>
                <a:spcPts val="0"/>
              </a:spcAft>
              <a:buSzPts val="1400"/>
              <a:buNone/>
            </a:pPr>
            <a:endParaRPr sz="1200" u="none" strike="noStrike" cap="none" dirty="0">
              <a:solidFill>
                <a:schemeClr val="dk1"/>
              </a:solidFill>
              <a:latin typeface="Helvetica Neue Light" charset="0"/>
              <a:ea typeface="Helvetica Neue Light" charset="0"/>
              <a:cs typeface="Helvetica Neue Light" charset="0"/>
              <a:sym typeface="Calibri"/>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72</a:t>
            </a:r>
            <a:endParaRPr lang="uk-UA" sz="1200" dirty="0">
              <a:solidFill>
                <a:schemeClr val="dk1"/>
              </a:solidFill>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9" name="Google Shape;62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73</a:t>
            </a:r>
            <a:endParaRPr lang="uk-UA" sz="1200" dirty="0">
              <a:solidFill>
                <a:schemeClr val="dk1"/>
              </a:solidFill>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642" name="Google Shape;64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74</a:t>
            </a:r>
            <a:endParaRPr lang="uk-UA" sz="1200" dirty="0">
              <a:solidFill>
                <a:schemeClr val="dk1"/>
              </a:solidFill>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Helvetica Neue Light" charset="0"/>
                <a:ea typeface="Helvetica Neue Light" charset="0"/>
                <a:cs typeface="Helvetica Neue Light" charset="0"/>
                <a:sym typeface="Calibri"/>
              </a:rPr>
              <a:t>SpotIQ is a ThoughtSpot feature that helps you find insights into your data. Insights are trends, correlations, explanations of increases, explanations of decreases, and outliers (values unique from what is typical in your data).</a:t>
            </a:r>
            <a:endParaRPr b="0" i="0"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75</a:t>
            </a:r>
            <a:endParaRPr lang="uk-UA" sz="1200" dirty="0">
              <a:solidFill>
                <a:schemeClr val="dk1"/>
              </a:solidFill>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0" name="Google Shape;660;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76</a:t>
            </a:r>
            <a:endParaRPr lang="uk-UA" sz="1200" dirty="0">
              <a:solidFill>
                <a:schemeClr val="dk1"/>
              </a:solidFill>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9a99ca1d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59a99ca1d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US" sz="1200" u="none" strike="noStrike" cap="none" dirty="0">
                <a:solidFill>
                  <a:schemeClr val="dk1"/>
                </a:solidFill>
                <a:effectLst/>
                <a:latin typeface="Helvetica Neue Light" charset="0"/>
                <a:ea typeface="Helvetica Neue Light" charset="0"/>
                <a:cs typeface="Helvetica Neue Light" charset="0"/>
                <a:sym typeface="Calibri"/>
              </a:rPr>
              <a:t>An Answer is the result of a single search. You can save an Answer you want to work more on later, or you</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can save it to </a:t>
            </a:r>
            <a:r>
              <a:rPr lang="en-US" sz="1200" u="none" strike="noStrike" cap="none" dirty="0">
                <a:solidFill>
                  <a:schemeClr val="dk1"/>
                </a:solidFill>
                <a:effectLst/>
                <a:latin typeface="Helvetica Neue Light" charset="0"/>
                <a:ea typeface="Helvetica Neue Light" charset="0"/>
                <a:cs typeface="Helvetica Neue Light" charset="0"/>
                <a:sym typeface="Calibri"/>
              </a:rPr>
              <a:t>keep for your personal use. You can also share an Answer with other users. Save an Answer</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by selecting Save from the dropdown list of the ellipsis icon.</a:t>
            </a:r>
            <a:endParaRPr lang="en-US" dirty="0">
              <a:latin typeface="Helvetica Neue Light"/>
              <a:ea typeface="Helvetica Neue Light"/>
              <a:cs typeface="Helvetica Neue Light"/>
              <a:sym typeface="Helvetica Neue Light"/>
            </a:endParaRPr>
          </a:p>
          <a:p>
            <a:pPr marL="0" lvl="0" indent="0" algn="l" rtl="0">
              <a:spcBef>
                <a:spcPts val="0"/>
              </a:spcBef>
              <a:spcAft>
                <a:spcPts val="0"/>
              </a:spcAft>
              <a:buSzPts val="1800"/>
              <a:buNone/>
            </a:pPr>
            <a:endParaRPr lang="en-US" dirty="0">
              <a:latin typeface="Helvetica Neue Light"/>
              <a:ea typeface="Helvetica Neue Light"/>
              <a:cs typeface="Helvetica Neue Light"/>
              <a:sym typeface="Helvetica Neue Light"/>
            </a:endParaRPr>
          </a:p>
          <a:p>
            <a:pPr marL="0" lvl="0" indent="0" algn="l" rtl="0">
              <a:spcBef>
                <a:spcPts val="0"/>
              </a:spcBef>
              <a:spcAft>
                <a:spcPts val="0"/>
              </a:spcAft>
              <a:buSzPts val="1800"/>
              <a:buNone/>
            </a:pPr>
            <a:r>
              <a:rPr lang="en-US" dirty="0">
                <a:latin typeface="Helvetica Neue Light"/>
                <a:ea typeface="Helvetica Neue Light"/>
                <a:cs typeface="Helvetica Neue Light"/>
                <a:sym typeface="Helvetica Neue Light"/>
              </a:rPr>
              <a:t>You may also save a search as a View, so it can later be retrieved as a Data Source.</a:t>
            </a:r>
            <a:endParaRPr dirty="0">
              <a:latin typeface="Helvetica Neue Light"/>
              <a:ea typeface="Helvetica Neue Light"/>
              <a:cs typeface="Helvetica Neue Light"/>
              <a:sym typeface="Helvetica Neue Light"/>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52</a:t>
            </a:r>
            <a:endParaRPr lang="uk-UA" sz="1200" dirty="0">
              <a:solidFill>
                <a:schemeClr val="dk1"/>
              </a:solidFill>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9" name="Google Shape;66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Helvetica Neue Light" charset="0"/>
                <a:ea typeface="Helvetica Neue Light" charset="0"/>
                <a:cs typeface="Helvetica Neue Light" charset="0"/>
              </a:rPr>
              <a:t>You can run SpotIQ (auto-analyze) on a single point, by right clicking one or selected data points. Select</a:t>
            </a:r>
            <a:r>
              <a:rPr lang="en-US" baseline="0" dirty="0">
                <a:latin typeface="Helvetica Neue Light" charset="0"/>
                <a:ea typeface="Helvetica Neue Light" charset="0"/>
                <a:cs typeface="Helvetica Neue Light" charset="0"/>
              </a:rPr>
              <a:t> which columns to include in the SpotIQ analysis. If you are unsure, keep all selected suggested columns. In the Advanced tab, you can further fine tune statistical analysis preferences. </a:t>
            </a:r>
            <a:endParaRPr lang="en-US"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77</a:t>
            </a:r>
            <a:endParaRPr lang="uk-UA" sz="1200" dirty="0">
              <a:solidFill>
                <a:schemeClr val="dk1"/>
              </a:solidFill>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0" name="Google Shape;680;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78</a:t>
            </a:r>
            <a:endParaRPr lang="uk-UA" sz="1200" dirty="0">
              <a:solidFill>
                <a:schemeClr val="dk1"/>
              </a:solidFill>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0" name="Google Shape;750;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R is a powerful</a:t>
            </a:r>
            <a:r>
              <a:rPr lang="en-US" baseline="0" dirty="0">
                <a:latin typeface="Helvetica Neue Light" charset="0"/>
                <a:ea typeface="Helvetica Neue Light" charset="0"/>
                <a:cs typeface="Helvetica Neue Light" charset="0"/>
              </a:rPr>
              <a:t> programming language that makes it easy to perform advanced statistical analysis. You can run your own custom R scripts, or use scripts that are pre-loaded into ThoughtSpot. R visualizations can be shared as Answers or Pinboards.</a:t>
            </a: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79</a:t>
            </a:r>
            <a:endParaRPr lang="uk-UA" sz="1200" dirty="0">
              <a:solidFill>
                <a:schemeClr val="dk1"/>
              </a:solidFill>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767" name="Google Shape;767;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80</a:t>
            </a:r>
            <a:endParaRPr lang="uk-UA" sz="1200" dirty="0">
              <a:solidFill>
                <a:schemeClr val="dk1"/>
              </a:solidFill>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2" name="Google Shape;772;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You can add conditional format by clicking the x or y axis. This makes values above, below,</a:t>
            </a:r>
            <a:r>
              <a:rPr lang="en-US" baseline="0" dirty="0">
                <a:latin typeface="Helvetica Neue Light" charset="0"/>
                <a:ea typeface="Helvetica Neue Light" charset="0"/>
                <a:cs typeface="Helvetica Neue Light" charset="0"/>
              </a:rPr>
              <a:t> or within a particular threshold stand out. For example, you can add visual keys to metrics to easily show where you are falling short or exceeding targets.</a:t>
            </a: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81</a:t>
            </a:r>
            <a:endParaRPr lang="uk-UA" sz="1200" dirty="0">
              <a:solidFill>
                <a:schemeClr val="dk1"/>
              </a:solidFill>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4" name="Google Shape;784;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For charts, you can add conditional formatting to show the threshold(s)</a:t>
            </a:r>
            <a:r>
              <a:rPr lang="en-US" baseline="0" dirty="0">
                <a:latin typeface="Helvetica Neue Light" charset="0"/>
                <a:ea typeface="Helvetica Neue Light" charset="0"/>
                <a:cs typeface="Helvetica Neue Light" charset="0"/>
              </a:rPr>
              <a:t> you defined, and the data that falls within them will be shown using the same color.</a:t>
            </a: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82</a:t>
            </a:r>
            <a:endParaRPr lang="uk-UA" sz="1200" dirty="0">
              <a:solidFill>
                <a:schemeClr val="dk1"/>
              </a:solidFill>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u="none" strike="noStrike" cap="none" dirty="0">
              <a:solidFill>
                <a:schemeClr val="dk1"/>
              </a:solidFill>
              <a:latin typeface="Helvetica Neue Light" charset="0"/>
              <a:ea typeface="Helvetica Neue Light" charset="0"/>
              <a:cs typeface="Helvetica Neue Light" charset="0"/>
              <a:sym typeface="Calibri"/>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83</a:t>
            </a:r>
            <a:endParaRPr lang="uk-UA" sz="1200" dirty="0">
              <a:solidFill>
                <a:schemeClr val="dk1"/>
              </a:solidFill>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ThoughtSpot</a:t>
            </a:r>
            <a:r>
              <a:rPr lang="en-US" baseline="0" dirty="0">
                <a:latin typeface="Helvetica Neue Light" charset="0"/>
                <a:ea typeface="Helvetica Neue Light" charset="0"/>
                <a:cs typeface="Helvetica Neue Light" charset="0"/>
              </a:rPr>
              <a:t> has many built in keywords to help users define their search. See the keywords reference of the documentation site for a full list of keywords. This slide deck will touch on some of the most popular keywords. </a:t>
            </a:r>
            <a:r>
              <a:rPr lang="en-US" dirty="0">
                <a:latin typeface="Helvetica Neue Light" charset="0"/>
                <a:ea typeface="Helvetica Neue Light" charset="0"/>
                <a:cs typeface="Helvetica Neue Light" charset="0"/>
                <a:hlinkClick r:id="rId3"/>
              </a:rPr>
              <a:t>https://docs.thoughtspot.com/5.3/reference/keywords.html</a:t>
            </a:r>
            <a:endParaRPr lang="en-US" dirty="0">
              <a:latin typeface="Helvetica Neue Light" charset="0"/>
              <a:ea typeface="Helvetica Neue Light" charset="0"/>
              <a:cs typeface="Helvetica Neue Light" charset="0"/>
            </a:endParaRPr>
          </a:p>
          <a:p>
            <a:pPr marL="0" lvl="0" indent="0" algn="l" rtl="0">
              <a:lnSpc>
                <a:spcPct val="100000"/>
              </a:lnSpc>
              <a:spcBef>
                <a:spcPts val="0"/>
              </a:spcBef>
              <a:spcAft>
                <a:spcPts val="0"/>
              </a:spcAft>
              <a:buSzPts val="1400"/>
              <a:buNone/>
            </a:pPr>
            <a:endParaRPr lang="en-US" dirty="0">
              <a:latin typeface="Helvetica Neue Light" charset="0"/>
              <a:ea typeface="Helvetica Neue Light" charset="0"/>
              <a:cs typeface="Helvetica Neue Light" charset="0"/>
            </a:endParaRPr>
          </a:p>
          <a:p>
            <a:pPr marL="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You can show growth over time with the “growth of” keyword.</a:t>
            </a:r>
            <a:endParaRPr dirty="0">
              <a:latin typeface="Helvetica Neue Light" charset="0"/>
              <a:ea typeface="Helvetica Neue Light" charset="0"/>
              <a:cs typeface="Helvetica Neue Light" charset="0"/>
            </a:endParaRPr>
          </a:p>
        </p:txBody>
      </p:sp>
      <p:sp>
        <p:nvSpPr>
          <p:cNvPr id="802" name="Google Shape;802;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84</a:t>
            </a:r>
            <a:endParaRPr lang="uk-UA" sz="1200" dirty="0">
              <a:solidFill>
                <a:schemeClr val="dk1"/>
              </a:solidFill>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5" name="Google Shape;825;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When you type ”growth of” in the search bar, ThoughtSpot</a:t>
            </a:r>
            <a:r>
              <a:rPr lang="en-US" baseline="0" dirty="0">
                <a:latin typeface="Helvetica Neue Light" charset="0"/>
                <a:ea typeface="Helvetica Neue Light" charset="0"/>
                <a:cs typeface="Helvetica Neue Light" charset="0"/>
              </a:rPr>
              <a:t> will suggest measures to choose from. You can also type a different column name containing numeric data to compare. The growth is calculated as a percentage for each period relative to the last period in the series.</a:t>
            </a: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85</a:t>
            </a:r>
            <a:endParaRPr lang="uk-UA" sz="1200" dirty="0">
              <a:solidFill>
                <a:schemeClr val="dk1"/>
              </a:solidFill>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4" name="Google Shape;83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You can also do year over year analysis, which compares each time</a:t>
            </a:r>
            <a:r>
              <a:rPr lang="en-US" baseline="0" dirty="0">
                <a:latin typeface="Helvetica Neue Light" charset="0"/>
                <a:ea typeface="Helvetica Neue Light" charset="0"/>
                <a:cs typeface="Helvetica Neue Light" charset="0"/>
              </a:rPr>
              <a:t> </a:t>
            </a:r>
            <a:r>
              <a:rPr lang="en-US" dirty="0">
                <a:latin typeface="Helvetica Neue Light" charset="0"/>
                <a:ea typeface="Helvetica Neue Light" charset="0"/>
                <a:cs typeface="Helvetica Neue Light" charset="0"/>
              </a:rPr>
              <a:t>period to the corresponding</a:t>
            </a:r>
            <a:r>
              <a:rPr lang="en-US" baseline="0" dirty="0">
                <a:latin typeface="Helvetica Neue Light" charset="0"/>
                <a:ea typeface="Helvetica Neue Light" charset="0"/>
                <a:cs typeface="Helvetica Neue Light" charset="0"/>
              </a:rPr>
              <a:t> time period in the prior year; this is useful in retail and other seasonal businesses. To do this, type “monthly year-over-year” after the growth of phrase in the search bar.</a:t>
            </a: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86</a:t>
            </a:r>
            <a:endParaRPr lang="uk-UA" sz="1200" dirty="0">
              <a:solidFill>
                <a:schemeClr val="dk1"/>
              </a:solidFill>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When sharing an object, you can use the checkbox to give the user(s) or group(s) access to the underlying data source.</a:t>
            </a:r>
            <a:endParaRPr sz="1200" u="none" strike="noStrike" cap="none" dirty="0">
              <a:solidFill>
                <a:schemeClr val="dk1"/>
              </a:solidFill>
              <a:latin typeface="Helvetica Neue Light" charset="0"/>
              <a:ea typeface="Helvetica Neue Light" charset="0"/>
              <a:cs typeface="Helvetica Neue Light" charset="0"/>
              <a:sym typeface="Calibri"/>
            </a:endParaRPr>
          </a:p>
        </p:txBody>
      </p:sp>
      <p:sp>
        <p:nvSpPr>
          <p:cNvPr id="2" name="Slide Number Placeholder 1"/>
          <p:cNvSpPr>
            <a:spLocks noGrp="1"/>
          </p:cNvSpPr>
          <p:nvPr>
            <p:ph type="sldNum" idx="10"/>
          </p:nvPr>
        </p:nvSpPr>
        <p:spPr/>
        <p:txBody>
          <a:bodyPr/>
          <a:lstStyle/>
          <a:p>
            <a:pPr algn="r">
              <a:buSzPts val="1200"/>
            </a:pPr>
            <a:fld id="{00000000-1234-1234-1234-123412341234}" type="slidenum">
              <a:rPr lang="uk-UA" sz="1200" smtClean="0">
                <a:solidFill>
                  <a:schemeClr val="dk1"/>
                </a:solidFill>
                <a:sym typeface="Calibri"/>
              </a:rPr>
              <a:pPr algn="r">
                <a:buSzPts val="1200"/>
              </a:pPr>
              <a:t>5</a:t>
            </a:fld>
            <a:r>
              <a:rPr lang="en-US" sz="1200" dirty="0">
                <a:solidFill>
                  <a:schemeClr val="dk1"/>
                </a:solidFill>
                <a:sym typeface="Calibri"/>
              </a:rPr>
              <a:t>3</a:t>
            </a:r>
            <a:endParaRPr lang="uk-UA" sz="1200" dirty="0">
              <a:solidFill>
                <a:schemeClr val="dk1"/>
              </a:solidFill>
              <a:sym typeface="Calibri"/>
            </a:endParaRPr>
          </a:p>
        </p:txBody>
      </p:sp>
    </p:spTree>
    <p:extLst>
      <p:ext uri="{BB962C8B-B14F-4D97-AF65-F5344CB8AC3E}">
        <p14:creationId xmlns:p14="http://schemas.microsoft.com/office/powerpoint/2010/main" val="2447869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855" name="Google Shape;855;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87</a:t>
            </a:r>
            <a:endParaRPr lang="uk-UA" sz="1200" dirty="0">
              <a:solidFill>
                <a:schemeClr val="dk1"/>
              </a:solidFill>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0" name="Google Shape;860;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88</a:t>
            </a:r>
            <a:endParaRPr lang="uk-UA" sz="1200" dirty="0">
              <a:solidFill>
                <a:schemeClr val="dk1"/>
              </a:solidFill>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You can</a:t>
            </a:r>
            <a:r>
              <a:rPr lang="en-US" baseline="0" dirty="0">
                <a:latin typeface="Helvetica Neue Light" charset="0"/>
                <a:ea typeface="Helvetica Neue Light" charset="0"/>
                <a:cs typeface="Helvetica Neue Light" charset="0"/>
              </a:rPr>
              <a:t> combine time keywords, such as “quarterly yearly” to compare the same quarter across years.</a:t>
            </a: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89</a:t>
            </a:r>
            <a:endParaRPr lang="uk-UA" sz="1200" dirty="0">
              <a:solidFill>
                <a:schemeClr val="dk1"/>
              </a:solidFill>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876" name="Google Shape;876;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90</a:t>
            </a:r>
            <a:endParaRPr lang="uk-UA" sz="1200" dirty="0">
              <a:solidFill>
                <a:schemeClr val="dk1"/>
              </a:solidFill>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1" name="Google Shape;881;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Use the versus keyword to compare measures.</a:t>
            </a: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91</a:t>
            </a:r>
            <a:endParaRPr lang="uk-UA" sz="1200" dirty="0">
              <a:solidFill>
                <a:schemeClr val="dk1"/>
              </a:solidFill>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5c5798b3bd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1036" name="Google Shape;1036;g5c5798b3b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102</a:t>
            </a:r>
            <a:endParaRPr lang="uk-UA" sz="1200" dirty="0">
              <a:solidFill>
                <a:schemeClr val="dk1"/>
              </a:solidFill>
              <a:sym typeface="Calibri"/>
            </a:endParaRPr>
          </a:p>
        </p:txBody>
      </p:sp>
    </p:spTree>
    <p:extLst>
      <p:ext uri="{BB962C8B-B14F-4D97-AF65-F5344CB8AC3E}">
        <p14:creationId xmlns:p14="http://schemas.microsoft.com/office/powerpoint/2010/main" val="40770598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5b941b39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5" name="Google Shape;1025;g5b941b39e4_0_0:notes"/>
          <p:cNvSpPr txBox="1">
            <a:spLocks noGrp="1"/>
          </p:cNvSpPr>
          <p:nvPr>
            <p:ph type="body" idx="1"/>
          </p:nvPr>
        </p:nvSpPr>
        <p:spPr>
          <a:xfrm>
            <a:off x="685800" y="434260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ea typeface="Calibri"/>
                <a:cs typeface="Calibri"/>
                <a:sym typeface="Calibri"/>
              </a:rPr>
              <a:t>Beginning with version 5.2 of ThoughtSpot, you no longer need a View when you want to do a search on top of another search, commonly known as a subquery. You can use the </a:t>
            </a:r>
            <a:r>
              <a:rPr lang="en-US" dirty="0"/>
              <a:t>IN</a:t>
            </a:r>
            <a:r>
              <a:rPr lang="en-US" sz="1200" b="0" i="0" u="none" strike="noStrike" cap="none" dirty="0">
                <a:solidFill>
                  <a:schemeClr val="dk1"/>
                </a:solidFill>
                <a:effectLst/>
                <a:latin typeface="Calibri"/>
                <a:ea typeface="Calibri"/>
                <a:cs typeface="Calibri"/>
                <a:sym typeface="Calibri"/>
              </a:rPr>
              <a:t> keyword instead.</a:t>
            </a:r>
            <a:r>
              <a:rPr lang="en-US" dirty="0">
                <a:latin typeface="Helvetica Neue"/>
                <a:ea typeface="Helvetica Neue"/>
                <a:cs typeface="Helvetica Neue"/>
                <a:sym typeface="Helvetica Neue"/>
              </a:rPr>
              <a:t> The IN clause allows you to do a query</a:t>
            </a:r>
            <a:r>
              <a:rPr lang="en-US" baseline="0" dirty="0">
                <a:latin typeface="Helvetica Neue"/>
                <a:ea typeface="Helvetica Neue"/>
                <a:cs typeface="Helvetica Neue"/>
                <a:sym typeface="Helvetica Neue"/>
              </a:rPr>
              <a:t> on top of a main query. </a:t>
            </a:r>
          </a:p>
          <a:p>
            <a:pPr marL="0" lvl="0" indent="0" algn="l" rtl="0">
              <a:lnSpc>
                <a:spcPct val="100000"/>
              </a:lnSpc>
              <a:spcBef>
                <a:spcPts val="0"/>
              </a:spcBef>
              <a:spcAft>
                <a:spcPts val="0"/>
              </a:spcAft>
              <a:buSzPts val="1400"/>
              <a:buNone/>
            </a:pPr>
            <a:endParaRPr lang="en-US" dirty="0">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r>
              <a:rPr lang="en-US" baseline="0" dirty="0">
                <a:latin typeface="Helvetica Neue"/>
                <a:ea typeface="Helvetica Neue"/>
                <a:cs typeface="Helvetica Neue"/>
                <a:sym typeface="Helvetica Neue"/>
              </a:rPr>
              <a:t>In the example above, the search of “product sales 2019” will only include products that were in the top 10 sales in 2018. </a:t>
            </a: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103</a:t>
            </a:r>
            <a:endParaRPr lang="uk-UA" sz="1200" dirty="0">
              <a:solidFill>
                <a:schemeClr val="dk1"/>
              </a:solidFill>
              <a:sym typeface="Calibri"/>
            </a:endParaRPr>
          </a:p>
        </p:txBody>
      </p:sp>
    </p:spTree>
    <p:extLst>
      <p:ext uri="{BB962C8B-B14F-4D97-AF65-F5344CB8AC3E}">
        <p14:creationId xmlns:p14="http://schemas.microsoft.com/office/powerpoint/2010/main" val="6873161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890" name="Google Shape;890;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92</a:t>
            </a:r>
            <a:endParaRPr lang="uk-UA" sz="1200" dirty="0">
              <a:solidFill>
                <a:schemeClr val="dk1"/>
              </a:solidFill>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4" name="Google Shape;904;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You can define formulas and use them to create derived columns in worksheets. Anyone who can create a worksheet can add a formula to it. Formulas are not reusable; the formula you create is associated only with the worksheet it belongs to. A complete list of available formulas and examples of each is available in the Formula Assistant.</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Y</a:t>
            </a:r>
            <a:r>
              <a:rPr lang="en-US" sz="1200" u="none" strike="noStrike" cap="none" dirty="0">
                <a:solidFill>
                  <a:schemeClr val="dk1"/>
                </a:solidFill>
                <a:effectLst/>
                <a:latin typeface="Helvetica Neue Light" charset="0"/>
                <a:ea typeface="Helvetica Neue Light" charset="0"/>
                <a:cs typeface="Helvetica Neue Light" charset="0"/>
                <a:sym typeface="Calibri"/>
              </a:rPr>
              <a:t>ou can create a formula in a worksheet by using the Formula Builder. When you do this, the result of the formula gets added to the worksheet as a column.</a:t>
            </a:r>
            <a:endParaRPr sz="1200" u="none" strike="noStrike" cap="none" dirty="0">
              <a:solidFill>
                <a:schemeClr val="dk1"/>
              </a:solidFill>
              <a:latin typeface="Helvetica Neue Light" charset="0"/>
              <a:ea typeface="Helvetica Neue Light" charset="0"/>
              <a:cs typeface="Helvetica Neue Light" charset="0"/>
              <a:sym typeface="Calibri"/>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93</a:t>
            </a:r>
            <a:endParaRPr lang="uk-UA" sz="1200" dirty="0">
              <a:solidFill>
                <a:schemeClr val="dk1"/>
              </a:solidFill>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7" name="Google Shape;917;p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Formula elements are color coded by type, and can include the formula operators and functions (blue), the names of columns (purple), and/or constants (black). What you save your formula as will be the name of the new derived column on your worksheet. That Formula</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will only persist on the Data Source it is created on. </a:t>
            </a: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94</a:t>
            </a:r>
            <a:endParaRPr lang="uk-UA" sz="1200" dirty="0">
              <a:solidFill>
                <a:schemeClr val="dk1"/>
              </a:solidFill>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The Answers tab is where you can view and edit your saved search results. You can filter Answers</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by All, Yours, and Favorites. You can also use stickers to organize Answers.</a:t>
            </a:r>
            <a:endParaRPr sz="1200" u="none" strike="noStrike" cap="none" dirty="0">
              <a:solidFill>
                <a:schemeClr val="dk1"/>
              </a:solidFill>
              <a:latin typeface="Helvetica Neue Light" charset="0"/>
              <a:ea typeface="Helvetica Neue Light" charset="0"/>
              <a:cs typeface="Helvetica Neue Light" charset="0"/>
              <a:sym typeface="Calibri"/>
            </a:endParaRPr>
          </a:p>
        </p:txBody>
      </p:sp>
      <p:sp>
        <p:nvSpPr>
          <p:cNvPr id="2" name="Slide Number Placeholder 1"/>
          <p:cNvSpPr>
            <a:spLocks noGrp="1"/>
          </p:cNvSpPr>
          <p:nvPr>
            <p:ph type="sldNum" idx="10"/>
          </p:nvPr>
        </p:nvSpPr>
        <p:spPr/>
        <p:txBody>
          <a:bodyPr/>
          <a:lstStyle/>
          <a:p>
            <a:pPr algn="r">
              <a:buSzPts val="1200"/>
            </a:pPr>
            <a:fld id="{00000000-1234-1234-1234-123412341234}" type="slidenum">
              <a:rPr lang="uk-UA" sz="1200" smtClean="0">
                <a:solidFill>
                  <a:schemeClr val="dk1"/>
                </a:solidFill>
                <a:sym typeface="Calibri"/>
              </a:rPr>
              <a:pPr algn="r">
                <a:buSzPts val="1200"/>
              </a:pPr>
              <a:t>6</a:t>
            </a:fld>
            <a:r>
              <a:rPr lang="en-US" sz="1200" dirty="0">
                <a:solidFill>
                  <a:schemeClr val="dk1"/>
                </a:solidFill>
                <a:sym typeface="Calibri"/>
              </a:rPr>
              <a:t>3</a:t>
            </a:r>
            <a:endParaRPr lang="uk-UA" sz="1200" dirty="0">
              <a:solidFill>
                <a:schemeClr val="dk1"/>
              </a:solidFill>
              <a:sym typeface="Calibri"/>
            </a:endParaRPr>
          </a:p>
        </p:txBody>
      </p:sp>
    </p:spTree>
    <p:extLst>
      <p:ext uri="{BB962C8B-B14F-4D97-AF65-F5344CB8AC3E}">
        <p14:creationId xmlns:p14="http://schemas.microsoft.com/office/powerpoint/2010/main" val="16136224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952" name="Google Shape;952;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96</a:t>
            </a:r>
            <a:endParaRPr lang="uk-UA" sz="1200" dirty="0">
              <a:solidFill>
                <a:schemeClr val="dk1"/>
              </a:solidFill>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7" name="Google Shape;957;p73:notes"/>
          <p:cNvSpPr txBox="1">
            <a:spLocks noGrp="1"/>
          </p:cNvSpPr>
          <p:nvPr>
            <p:ph type="body" idx="1"/>
          </p:nvPr>
        </p:nvSpPr>
        <p:spPr>
          <a:xfrm>
            <a:off x="685800" y="24003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You can tell which formulas are aggregation formulas by looking at the function list in the Formula Assistant. Aggregation functions have their own section.</a:t>
            </a: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97</a:t>
            </a:r>
            <a:endParaRPr lang="uk-UA" sz="1200" dirty="0">
              <a:solidFill>
                <a:schemeClr val="dk1"/>
              </a:solidFill>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7" name="Google Shape;977;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Some more advanced aggregation functions are widely used in business intelligence, since they provide better insight into data. One example of this is the Period Moving Average.</a:t>
            </a: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98</a:t>
            </a:r>
            <a:endParaRPr lang="uk-UA" sz="1200" dirty="0">
              <a:solidFill>
                <a:schemeClr val="dk1"/>
              </a:solidFill>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79:notes"/>
          <p:cNvSpPr txBox="1">
            <a:spLocks noGrp="1"/>
          </p:cNvSpPr>
          <p:nvPr>
            <p:ph type="body" idx="1"/>
          </p:nvPr>
        </p:nvSpPr>
        <p:spPr>
          <a:xfrm>
            <a:off x="685800" y="41148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Helvetica Neue Light" charset="0"/>
                <a:ea typeface="Helvetica Neue Light" charset="0"/>
                <a:cs typeface="Helvetica Neue Light" charset="0"/>
              </a:rPr>
              <a:t>Note that the 6 day moving average of your first row is only divided by five, since a day does not precede the first day.</a:t>
            </a:r>
            <a:r>
              <a:rPr lang="en-US" baseline="0" dirty="0">
                <a:latin typeface="Helvetica Neue Light" charset="0"/>
                <a:ea typeface="Helvetica Neue Light" charset="0"/>
                <a:cs typeface="Helvetica Neue Light" charset="0"/>
              </a:rPr>
              <a:t> T</a:t>
            </a:r>
            <a:r>
              <a:rPr lang="en-US" dirty="0">
                <a:latin typeface="Helvetica Neue Light" charset="0"/>
                <a:ea typeface="Helvetica Neue Light" charset="0"/>
                <a:cs typeface="Helvetica Neue Light" charset="0"/>
              </a:rPr>
              <a:t>his formula smooths out fluctuations in the data, makes data easier to understand.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latin typeface="Helvetica Neue Light" charset="0"/>
              <a:ea typeface="Helvetica Neue Light" charset="0"/>
              <a:cs typeface="Helvetica Neue Light"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Helvetica Neue Light" charset="0"/>
                <a:ea typeface="Helvetica Neue Light" charset="0"/>
                <a:cs typeface="Helvetica Neue Light" charset="0"/>
              </a:rPr>
              <a:t>Examples: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Helvetica Neue Light" charset="0"/>
                <a:ea typeface="Helvetica Neue Light" charset="0"/>
                <a:cs typeface="Helvetica Neue Light" charset="0"/>
              </a:rPr>
              <a:t>3 period moving average formula:</a:t>
            </a:r>
            <a:r>
              <a:rPr lang="en-US" baseline="0" dirty="0">
                <a:latin typeface="Helvetica Neue Light" charset="0"/>
                <a:ea typeface="Helvetica Neue Light" charset="0"/>
                <a:cs typeface="Helvetica Neue Light" charset="0"/>
              </a:rPr>
              <a:t> </a:t>
            </a:r>
            <a:r>
              <a:rPr lang="en-US" sz="1200" dirty="0" err="1">
                <a:solidFill>
                  <a:srgbClr val="5C9DF5"/>
                </a:solidFill>
                <a:latin typeface="Helvetica Neue Light" charset="0"/>
                <a:ea typeface="Helvetica Neue Light" charset="0"/>
                <a:cs typeface="Helvetica Neue Light" charset="0"/>
                <a:sym typeface="Helvetica Neue"/>
              </a:rPr>
              <a:t>moving_average</a:t>
            </a:r>
            <a:r>
              <a:rPr lang="en-US" sz="1200" dirty="0">
                <a:solidFill>
                  <a:srgbClr val="333333"/>
                </a:solidFill>
                <a:latin typeface="Helvetica Neue Light" charset="0"/>
                <a:ea typeface="Helvetica Neue Light" charset="0"/>
                <a:cs typeface="Helvetica Neue Light" charset="0"/>
                <a:sym typeface="Helvetica Neue"/>
              </a:rPr>
              <a:t> </a:t>
            </a:r>
            <a:r>
              <a:rPr lang="en-US" sz="1200" dirty="0">
                <a:solidFill>
                  <a:srgbClr val="5C9DF5"/>
                </a:solidFill>
                <a:latin typeface="Helvetica Neue Light" charset="0"/>
                <a:ea typeface="Helvetica Neue Light" charset="0"/>
                <a:cs typeface="Helvetica Neue Light" charset="0"/>
                <a:sym typeface="Helvetica Neue"/>
              </a:rPr>
              <a:t>(</a:t>
            </a:r>
            <a:r>
              <a:rPr lang="en-US" sz="1200" dirty="0">
                <a:solidFill>
                  <a:srgbClr val="B37EF5"/>
                </a:solidFill>
                <a:latin typeface="Helvetica Neue Light" charset="0"/>
                <a:ea typeface="Helvetica Neue Light" charset="0"/>
                <a:cs typeface="Helvetica Neue Light" charset="0"/>
                <a:sym typeface="Helvetica Neue"/>
              </a:rPr>
              <a:t>sales</a:t>
            </a:r>
            <a:r>
              <a:rPr lang="en-US" sz="1200" dirty="0">
                <a:solidFill>
                  <a:srgbClr val="5C9DF5"/>
                </a:solidFill>
                <a:latin typeface="Helvetica Neue Light" charset="0"/>
                <a:ea typeface="Helvetica Neue Light" charset="0"/>
                <a:cs typeface="Helvetica Neue Light" charset="0"/>
                <a:sym typeface="Helvetica Neue"/>
              </a:rPr>
              <a:t>,</a:t>
            </a:r>
            <a:r>
              <a:rPr lang="en-US" sz="1200" dirty="0">
                <a:solidFill>
                  <a:srgbClr val="333333"/>
                </a:solidFill>
                <a:latin typeface="Helvetica Neue Light" charset="0"/>
                <a:ea typeface="Helvetica Neue Light" charset="0"/>
                <a:cs typeface="Helvetica Neue Light" charset="0"/>
                <a:sym typeface="Helvetica Neue"/>
              </a:rPr>
              <a:t> 1 </a:t>
            </a:r>
            <a:r>
              <a:rPr lang="en-US" sz="1200" dirty="0">
                <a:solidFill>
                  <a:srgbClr val="5C9DF5"/>
                </a:solidFill>
                <a:latin typeface="Helvetica Neue Light" charset="0"/>
                <a:ea typeface="Helvetica Neue Light" charset="0"/>
                <a:cs typeface="Helvetica Neue Light" charset="0"/>
                <a:sym typeface="Helvetica Neue"/>
              </a:rPr>
              <a:t>,</a:t>
            </a:r>
            <a:r>
              <a:rPr lang="en-US" sz="1200" dirty="0">
                <a:solidFill>
                  <a:srgbClr val="333333"/>
                </a:solidFill>
                <a:latin typeface="Helvetica Neue Light" charset="0"/>
                <a:ea typeface="Helvetica Neue Light" charset="0"/>
                <a:cs typeface="Helvetica Neue Light" charset="0"/>
                <a:sym typeface="Helvetica Neue"/>
              </a:rPr>
              <a:t> 1 </a:t>
            </a:r>
            <a:r>
              <a:rPr lang="en-US" sz="1200" dirty="0">
                <a:solidFill>
                  <a:srgbClr val="5C9DF5"/>
                </a:solidFill>
                <a:latin typeface="Helvetica Neue Light" charset="0"/>
                <a:ea typeface="Helvetica Neue Light" charset="0"/>
                <a:cs typeface="Helvetica Neue Light" charset="0"/>
                <a:sym typeface="Helvetica Neue"/>
              </a:rPr>
              <a:t>,</a:t>
            </a:r>
            <a:r>
              <a:rPr lang="en-US" sz="1200" dirty="0">
                <a:solidFill>
                  <a:srgbClr val="333333"/>
                </a:solidFill>
                <a:latin typeface="Helvetica Neue Light" charset="0"/>
                <a:ea typeface="Helvetica Neue Light" charset="0"/>
                <a:cs typeface="Helvetica Neue Light" charset="0"/>
                <a:sym typeface="Helvetica Neue"/>
              </a:rPr>
              <a:t> </a:t>
            </a:r>
            <a:r>
              <a:rPr lang="en-US" sz="1200" dirty="0">
                <a:solidFill>
                  <a:srgbClr val="B37EF5"/>
                </a:solidFill>
                <a:latin typeface="Helvetica Neue Light" charset="0"/>
                <a:ea typeface="Helvetica Neue Light" charset="0"/>
                <a:cs typeface="Helvetica Neue Light" charset="0"/>
                <a:sym typeface="Helvetica Neue"/>
              </a:rPr>
              <a:t>date</a:t>
            </a:r>
            <a:r>
              <a:rPr lang="en-US" sz="1200" dirty="0">
                <a:solidFill>
                  <a:srgbClr val="5C9DF5"/>
                </a:solidFill>
                <a:latin typeface="Helvetica Neue Light" charset="0"/>
                <a:ea typeface="Helvetica Neue Light" charset="0"/>
                <a:cs typeface="Helvetica Neue Light" charset="0"/>
                <a:sym typeface="Helvetica Neue"/>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aseline="0" dirty="0">
                <a:solidFill>
                  <a:schemeClr val="dk1"/>
                </a:solidFill>
                <a:latin typeface="Helvetica Neue Light" charset="0"/>
                <a:ea typeface="Helvetica Neue Light" charset="0"/>
                <a:cs typeface="Helvetica Neue Light" charset="0"/>
                <a:sym typeface="Calibri"/>
              </a:rPr>
              <a:t>6 </a:t>
            </a:r>
            <a:r>
              <a:rPr lang="en-US" dirty="0">
                <a:latin typeface="Helvetica Neue Light" charset="0"/>
                <a:ea typeface="Helvetica Neue Light" charset="0"/>
                <a:cs typeface="Helvetica Neue Light" charset="0"/>
              </a:rPr>
              <a:t>period moving average formula:</a:t>
            </a:r>
            <a:r>
              <a:rPr lang="en-US" baseline="0" dirty="0">
                <a:latin typeface="Helvetica Neue Light" charset="0"/>
                <a:ea typeface="Helvetica Neue Light" charset="0"/>
                <a:cs typeface="Helvetica Neue Light" charset="0"/>
              </a:rPr>
              <a:t> </a:t>
            </a:r>
            <a:r>
              <a:rPr lang="en-US" sz="1200" dirty="0" err="1">
                <a:solidFill>
                  <a:srgbClr val="5C9DF5"/>
                </a:solidFill>
                <a:latin typeface="Helvetica Neue Light" charset="0"/>
                <a:ea typeface="Helvetica Neue Light" charset="0"/>
                <a:cs typeface="Helvetica Neue Light" charset="0"/>
                <a:sym typeface="Helvetica Neue"/>
              </a:rPr>
              <a:t>moving_average</a:t>
            </a:r>
            <a:r>
              <a:rPr lang="en-US" sz="1200" dirty="0">
                <a:solidFill>
                  <a:srgbClr val="333333"/>
                </a:solidFill>
                <a:latin typeface="Helvetica Neue Light" charset="0"/>
                <a:ea typeface="Helvetica Neue Light" charset="0"/>
                <a:cs typeface="Helvetica Neue Light" charset="0"/>
                <a:sym typeface="Helvetica Neue"/>
              </a:rPr>
              <a:t> </a:t>
            </a:r>
            <a:r>
              <a:rPr lang="en-US" sz="1200" dirty="0">
                <a:solidFill>
                  <a:srgbClr val="5C9DF5"/>
                </a:solidFill>
                <a:latin typeface="Helvetica Neue Light" charset="0"/>
                <a:ea typeface="Helvetica Neue Light" charset="0"/>
                <a:cs typeface="Helvetica Neue Light" charset="0"/>
                <a:sym typeface="Helvetica Neue"/>
              </a:rPr>
              <a:t>(</a:t>
            </a:r>
            <a:r>
              <a:rPr lang="en-US" sz="1200" dirty="0">
                <a:solidFill>
                  <a:srgbClr val="B37EF5"/>
                </a:solidFill>
                <a:latin typeface="Helvetica Neue Light" charset="0"/>
                <a:ea typeface="Helvetica Neue Light" charset="0"/>
                <a:cs typeface="Helvetica Neue Light" charset="0"/>
                <a:sym typeface="Helvetica Neue"/>
              </a:rPr>
              <a:t>sales</a:t>
            </a:r>
            <a:r>
              <a:rPr lang="en-US" sz="1200" dirty="0">
                <a:solidFill>
                  <a:srgbClr val="5C9DF5"/>
                </a:solidFill>
                <a:latin typeface="Helvetica Neue Light" charset="0"/>
                <a:ea typeface="Helvetica Neue Light" charset="0"/>
                <a:cs typeface="Helvetica Neue Light" charset="0"/>
                <a:sym typeface="Helvetica Neue"/>
              </a:rPr>
              <a:t>,</a:t>
            </a:r>
            <a:r>
              <a:rPr lang="en-US" sz="1200" dirty="0">
                <a:solidFill>
                  <a:srgbClr val="333333"/>
                </a:solidFill>
                <a:latin typeface="Helvetica Neue Light" charset="0"/>
                <a:ea typeface="Helvetica Neue Light" charset="0"/>
                <a:cs typeface="Helvetica Neue Light" charset="0"/>
                <a:sym typeface="Helvetica Neue"/>
              </a:rPr>
              <a:t> 4 </a:t>
            </a:r>
            <a:r>
              <a:rPr lang="en-US" sz="1200" dirty="0">
                <a:solidFill>
                  <a:srgbClr val="5C9DF5"/>
                </a:solidFill>
                <a:latin typeface="Helvetica Neue Light" charset="0"/>
                <a:ea typeface="Helvetica Neue Light" charset="0"/>
                <a:cs typeface="Helvetica Neue Light" charset="0"/>
                <a:sym typeface="Helvetica Neue"/>
              </a:rPr>
              <a:t>,</a:t>
            </a:r>
            <a:r>
              <a:rPr lang="en-US" sz="1200" dirty="0">
                <a:solidFill>
                  <a:srgbClr val="333333"/>
                </a:solidFill>
                <a:latin typeface="Helvetica Neue Light" charset="0"/>
                <a:ea typeface="Helvetica Neue Light" charset="0"/>
                <a:cs typeface="Helvetica Neue Light" charset="0"/>
                <a:sym typeface="Helvetica Neue"/>
              </a:rPr>
              <a:t> 1 </a:t>
            </a:r>
            <a:r>
              <a:rPr lang="en-US" sz="1200" dirty="0">
                <a:solidFill>
                  <a:srgbClr val="5C9DF5"/>
                </a:solidFill>
                <a:latin typeface="Helvetica Neue Light" charset="0"/>
                <a:ea typeface="Helvetica Neue Light" charset="0"/>
                <a:cs typeface="Helvetica Neue Light" charset="0"/>
                <a:sym typeface="Helvetica Neue"/>
              </a:rPr>
              <a:t>,</a:t>
            </a:r>
            <a:r>
              <a:rPr lang="en-US" sz="1200" dirty="0">
                <a:solidFill>
                  <a:srgbClr val="333333"/>
                </a:solidFill>
                <a:latin typeface="Helvetica Neue Light" charset="0"/>
                <a:ea typeface="Helvetica Neue Light" charset="0"/>
                <a:cs typeface="Helvetica Neue Light" charset="0"/>
                <a:sym typeface="Helvetica Neue"/>
              </a:rPr>
              <a:t> </a:t>
            </a:r>
            <a:r>
              <a:rPr lang="en-US" sz="1200" dirty="0">
                <a:solidFill>
                  <a:srgbClr val="B37EF5"/>
                </a:solidFill>
                <a:latin typeface="Helvetica Neue Light" charset="0"/>
                <a:ea typeface="Helvetica Neue Light" charset="0"/>
                <a:cs typeface="Helvetica Neue Light" charset="0"/>
                <a:sym typeface="Helvetica Neue"/>
              </a:rPr>
              <a:t>date</a:t>
            </a:r>
            <a:r>
              <a:rPr lang="en-US" sz="1200" dirty="0">
                <a:solidFill>
                  <a:srgbClr val="5C9DF5"/>
                </a:solidFill>
                <a:latin typeface="Helvetica Neue Light" charset="0"/>
                <a:ea typeface="Helvetica Neue Light" charset="0"/>
                <a:cs typeface="Helvetica Neue Light" charset="0"/>
                <a:sym typeface="Helvetica Neue"/>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u="none" strike="noStrike" cap="none" dirty="0">
              <a:solidFill>
                <a:srgbClr val="5C9DF5"/>
              </a:solidFill>
              <a:effectLst/>
              <a:latin typeface="Helvetica Neue Light" charset="0"/>
              <a:ea typeface="Helvetica Neue Light" charset="0"/>
              <a:cs typeface="Helvetica Neue Light" charset="0"/>
              <a:sym typeface="Helvetica Neue"/>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a:solidFill>
                  <a:schemeClr val="dk1"/>
                </a:solidFill>
                <a:effectLst/>
                <a:latin typeface="Helvetica Neue Light" charset="0"/>
                <a:ea typeface="Helvetica Neue Light" charset="0"/>
                <a:cs typeface="Helvetica Neue Light" charset="0"/>
                <a:sym typeface="Calibri"/>
              </a:rPr>
              <a:t>Each of the moving formula accepts a measure, two integers to define the window, and one or more optional attributes.</a:t>
            </a:r>
            <a:r>
              <a:rPr lang="en-US" sz="1200" dirty="0">
                <a:solidFill>
                  <a:srgbClr val="333333"/>
                </a:solidFill>
                <a:latin typeface="Helvetica Neue Light" charset="0"/>
                <a:ea typeface="Helvetica Neue Light" charset="0"/>
                <a:cs typeface="Helvetica Neue Light" charset="0"/>
                <a:sym typeface="Helvetica Neue"/>
              </a:rPr>
              <a:t> </a:t>
            </a:r>
            <a:endParaRPr lang="en-US" dirty="0">
              <a:latin typeface="Helvetica Neue Light" charset="0"/>
              <a:ea typeface="Helvetica Neue Light" charset="0"/>
              <a:cs typeface="Helvetica Neue Light" charset="0"/>
            </a:endParaRPr>
          </a:p>
          <a:p>
            <a:pPr marL="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99</a:t>
            </a:r>
            <a:endParaRPr lang="uk-UA" sz="1200" dirty="0">
              <a:solidFill>
                <a:schemeClr val="dk1"/>
              </a:solidFill>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8" name="Google Shape;1018;p80:notes"/>
          <p:cNvSpPr txBox="1">
            <a:spLocks noGrp="1"/>
          </p:cNvSpPr>
          <p:nvPr>
            <p:ph type="body" idx="1"/>
          </p:nvPr>
        </p:nvSpPr>
        <p:spPr>
          <a:xfrm>
            <a:off x="685800" y="2643389"/>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Nested formulas, or formula on formula, allow you to reference a formula within another formula. These formulas become columns, and are even suggested within the Formula Builder. There is no limit to the nesting depth you can create. You cannot delete a formula that is nested in another. </a:t>
            </a: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100</a:t>
            </a:r>
            <a:endParaRPr lang="uk-UA" sz="1200" dirty="0">
              <a:solidFill>
                <a:schemeClr val="dk1"/>
              </a:solidFill>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5b941b39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5" name="Google Shape;1025;g5b941b39e4_0_0:notes"/>
          <p:cNvSpPr txBox="1">
            <a:spLocks noGrp="1"/>
          </p:cNvSpPr>
          <p:nvPr>
            <p:ph type="body" idx="1"/>
          </p:nvPr>
        </p:nvSpPr>
        <p:spPr>
          <a:xfrm>
            <a:off x="685800" y="4342606"/>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none" strike="noStrike" cap="none" dirty="0">
                <a:solidFill>
                  <a:schemeClr val="dk1"/>
                </a:solidFill>
                <a:effectLst/>
                <a:latin typeface="Helvetica Neue Light" charset="0"/>
                <a:ea typeface="Helvetica Neue Light" charset="0"/>
                <a:cs typeface="Helvetica Neue Light" charset="0"/>
                <a:sym typeface="Calibri"/>
              </a:rPr>
              <a:t>The </a:t>
            </a:r>
            <a:r>
              <a:rPr lang="en-US" dirty="0" err="1">
                <a:latin typeface="Helvetica Neue Light" charset="0"/>
                <a:ea typeface="Helvetica Neue Light" charset="0"/>
                <a:cs typeface="Helvetica Neue Light" charset="0"/>
              </a:rPr>
              <a:t>group_aggregate</a:t>
            </a:r>
            <a:r>
              <a:rPr lang="en-US" u="none" strike="noStrike" cap="none" dirty="0">
                <a:solidFill>
                  <a:schemeClr val="dk1"/>
                </a:solidFill>
                <a:effectLst/>
                <a:latin typeface="Helvetica Neue Light" charset="0"/>
                <a:ea typeface="Helvetica Neue Light" charset="0"/>
                <a:cs typeface="Helvetica Neue Light" charset="0"/>
                <a:sym typeface="Calibri"/>
              </a:rPr>
              <a:t> function makes it possible to aggregate measures at levels that are different from the dimensions or column groupings used in the search.</a:t>
            </a:r>
            <a:r>
              <a:rPr lang="en-US" u="none" strike="noStrike" cap="none" baseline="0" dirty="0">
                <a:solidFill>
                  <a:schemeClr val="dk1"/>
                </a:solidFill>
                <a:effectLst/>
                <a:latin typeface="Helvetica Neue Light" charset="0"/>
                <a:ea typeface="Helvetica Neue Light" charset="0"/>
                <a:cs typeface="Helvetica Neue Light" charset="0"/>
                <a:sym typeface="Calibri"/>
              </a:rPr>
              <a:t> Typically ThoughtSpot calculates a measure at the lowest level of a particular dimension; if we want to see a measure calculated on different levels of the same dimension in the same search, we can use the </a:t>
            </a:r>
            <a:r>
              <a:rPr lang="en-US" u="none" strike="noStrike" cap="none" baseline="0" dirty="0" err="1">
                <a:solidFill>
                  <a:schemeClr val="dk1"/>
                </a:solidFill>
                <a:effectLst/>
                <a:latin typeface="Helvetica Neue Light" charset="0"/>
                <a:ea typeface="Helvetica Neue Light" charset="0"/>
                <a:cs typeface="Helvetica Neue Light" charset="0"/>
                <a:sym typeface="Calibri"/>
              </a:rPr>
              <a:t>group_aggregate</a:t>
            </a:r>
            <a:r>
              <a:rPr lang="en-US" u="none" strike="noStrike" cap="none" baseline="0" dirty="0">
                <a:solidFill>
                  <a:schemeClr val="dk1"/>
                </a:solidFill>
                <a:effectLst/>
                <a:latin typeface="Helvetica Neue Light" charset="0"/>
                <a:ea typeface="Helvetica Neue Light" charset="0"/>
                <a:cs typeface="Helvetica Neue Light" charset="0"/>
                <a:sym typeface="Calibri"/>
              </a:rPr>
              <a:t> formula. This function gives you more control over aggregation and filtering.</a:t>
            </a:r>
            <a:endParaRPr lang="en-US" u="none" strike="noStrike" cap="none" dirty="0">
              <a:solidFill>
                <a:schemeClr val="dk1"/>
              </a:solidFill>
              <a:effectLst/>
              <a:latin typeface="Helvetica Neue Light" charset="0"/>
              <a:ea typeface="Helvetica Neue Light" charset="0"/>
              <a:cs typeface="Helvetica Neue Light" charset="0"/>
              <a:sym typeface="Calibri"/>
            </a:endParaRPr>
          </a:p>
          <a:p>
            <a:pPr marL="0" lvl="0" indent="0" algn="l" rtl="0">
              <a:spcBef>
                <a:spcPts val="0"/>
              </a:spcBef>
              <a:spcAft>
                <a:spcPts val="0"/>
              </a:spcAft>
              <a:buNone/>
            </a:pPr>
            <a:endParaRPr lang="en-US" dirty="0">
              <a:latin typeface="Helvetica Neue Light" charset="0"/>
              <a:ea typeface="Helvetica Neue Light" charset="0"/>
              <a:cs typeface="Helvetica Neue Light" charset="0"/>
              <a:sym typeface="Helvetica Neue"/>
            </a:endParaRPr>
          </a:p>
          <a:p>
            <a:pPr marL="0" lvl="0" indent="0" algn="l" rtl="0">
              <a:spcBef>
                <a:spcPts val="0"/>
              </a:spcBef>
              <a:spcAft>
                <a:spcPts val="0"/>
              </a:spcAft>
              <a:buNone/>
            </a:pPr>
            <a:r>
              <a:rPr lang="en-US" dirty="0">
                <a:latin typeface="Helvetica Neue Light" charset="0"/>
                <a:ea typeface="Helvetica Neue Light" charset="0"/>
                <a:cs typeface="Helvetica Neue Light" charset="0"/>
                <a:sym typeface="Helvetica Neue"/>
              </a:rPr>
              <a:t>Examples: </a:t>
            </a:r>
            <a:endParaRPr dirty="0">
              <a:latin typeface="Helvetica Neue Light" charset="0"/>
              <a:ea typeface="Helvetica Neue Light" charset="0"/>
              <a:cs typeface="Helvetica Neue Light" charset="0"/>
              <a:sym typeface="Helvetica Neue"/>
            </a:endParaRPr>
          </a:p>
          <a:p>
            <a:pPr marL="0" lvl="0" indent="0" algn="l" rtl="0">
              <a:spcBef>
                <a:spcPts val="0"/>
              </a:spcBef>
              <a:spcAft>
                <a:spcPts val="0"/>
              </a:spcAft>
              <a:buNone/>
            </a:pPr>
            <a:r>
              <a:rPr lang="en-US" dirty="0" err="1">
                <a:latin typeface="Helvetica Neue Light" charset="0"/>
                <a:ea typeface="Helvetica Neue Light" charset="0"/>
                <a:cs typeface="Helvetica Neue Light" charset="0"/>
                <a:sym typeface="Helvetica Neue"/>
              </a:rPr>
              <a:t>group_aggregate</a:t>
            </a:r>
            <a:r>
              <a:rPr lang="en-US" dirty="0">
                <a:latin typeface="Helvetica Neue Light" charset="0"/>
                <a:ea typeface="Helvetica Neue Light" charset="0"/>
                <a:cs typeface="Helvetica Neue Light" charset="0"/>
                <a:sym typeface="Helvetica Neue"/>
              </a:rPr>
              <a:t> (sum(sales), {region}, </a:t>
            </a:r>
            <a:r>
              <a:rPr lang="en-US" dirty="0" err="1">
                <a:latin typeface="Helvetica Neue Light" charset="0"/>
                <a:ea typeface="Helvetica Neue Light" charset="0"/>
                <a:cs typeface="Helvetica Neue Light" charset="0"/>
                <a:sym typeface="Helvetica Neue"/>
              </a:rPr>
              <a:t>query_filters</a:t>
            </a:r>
            <a:r>
              <a:rPr lang="en-US" dirty="0">
                <a:latin typeface="Helvetica Neue Light" charset="0"/>
                <a:ea typeface="Helvetica Neue Light" charset="0"/>
                <a:cs typeface="Helvetica Neue Light" charset="0"/>
                <a:sym typeface="Helvetica Neue"/>
              </a:rPr>
              <a:t>())</a:t>
            </a:r>
            <a:endParaRPr dirty="0">
              <a:latin typeface="Helvetica Neue Light" charset="0"/>
              <a:ea typeface="Helvetica Neue Light" charset="0"/>
              <a:cs typeface="Helvetica Neue Light" charset="0"/>
              <a:sym typeface="Helvetica Neue"/>
            </a:endParaRPr>
          </a:p>
          <a:p>
            <a:pPr marL="0" lvl="0" indent="0" algn="l" rtl="0">
              <a:spcBef>
                <a:spcPts val="0"/>
              </a:spcBef>
              <a:spcAft>
                <a:spcPts val="0"/>
              </a:spcAft>
              <a:buClr>
                <a:schemeClr val="dk1"/>
              </a:buClr>
              <a:buFont typeface="Arial"/>
              <a:buNone/>
            </a:pPr>
            <a:r>
              <a:rPr lang="en-US" dirty="0" err="1">
                <a:latin typeface="Helvetica Neue Light" charset="0"/>
                <a:ea typeface="Helvetica Neue Light" charset="0"/>
                <a:cs typeface="Helvetica Neue Light" charset="0"/>
                <a:sym typeface="Helvetica Neue"/>
              </a:rPr>
              <a:t>group_aggregate</a:t>
            </a:r>
            <a:r>
              <a:rPr lang="en-US" dirty="0">
                <a:latin typeface="Helvetica Neue Light" charset="0"/>
                <a:ea typeface="Helvetica Neue Light" charset="0"/>
                <a:cs typeface="Helvetica Neue Light" charset="0"/>
                <a:sym typeface="Helvetica Neue"/>
              </a:rPr>
              <a:t> (sum(sales), {}, {})</a:t>
            </a:r>
            <a:endParaRPr dirty="0">
              <a:latin typeface="Helvetica Neue Light" charset="0"/>
              <a:ea typeface="Helvetica Neue Light" charset="0"/>
              <a:cs typeface="Helvetica Neue Light" charset="0"/>
              <a:sym typeface="Helvetica Neue"/>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101</a:t>
            </a:r>
            <a:endParaRPr lang="uk-UA" sz="1200" dirty="0">
              <a:solidFill>
                <a:schemeClr val="dk1"/>
              </a:solidFill>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You can upload your</a:t>
            </a:r>
            <a:r>
              <a:rPr lang="en-US" baseline="0" dirty="0">
                <a:latin typeface="Helvetica Neue Light" charset="0"/>
                <a:ea typeface="Helvetica Neue Light" charset="0"/>
                <a:cs typeface="Helvetica Neue Light" charset="0"/>
              </a:rPr>
              <a:t> own data table easily from the ThoughtSpot user interface! Please note that only users who belong to a group with the “Can administer ThoughtSpot” or “Can Upload User Data” permissions can upload their own data from the browser. The maximum file size that can be uploaded is approximately 50 MB.</a:t>
            </a:r>
            <a:endParaRPr dirty="0">
              <a:latin typeface="Helvetica Neue Light" charset="0"/>
              <a:ea typeface="Helvetica Neue Light" charset="0"/>
              <a:cs typeface="Helvetica Neue Light" charset="0"/>
            </a:endParaRPr>
          </a:p>
        </p:txBody>
      </p:sp>
      <p:sp>
        <p:nvSpPr>
          <p:cNvPr id="1076" name="Google Shape;1076;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104</a:t>
            </a:r>
            <a:endParaRPr lang="uk-UA" sz="1200" dirty="0">
              <a:solidFill>
                <a:schemeClr val="dk1"/>
              </a:solidFill>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1" name="Google Shape;1081;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u="none" strike="noStrike" cap="none" dirty="0">
              <a:solidFill>
                <a:schemeClr val="dk1"/>
              </a:solidFill>
              <a:latin typeface="Helvetica Neue Light" charset="0"/>
              <a:ea typeface="Helvetica Neue Light" charset="0"/>
              <a:cs typeface="Helvetica Neue Light" charset="0"/>
              <a:sym typeface="Calibri"/>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105</a:t>
            </a:r>
            <a:endParaRPr lang="uk-UA" sz="1200" dirty="0">
              <a:solidFill>
                <a:schemeClr val="dk1"/>
              </a:solidFill>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1" name="Google Shape;1111;p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200" u="none" strike="noStrike" cap="none" dirty="0">
                <a:solidFill>
                  <a:schemeClr val="dk1"/>
                </a:solidFill>
                <a:latin typeface="Helvetica Neue Light" charset="0"/>
                <a:ea typeface="Helvetica Neue Light" charset="0"/>
                <a:cs typeface="Helvetica Neue Light" charset="0"/>
                <a:sym typeface="Calibri"/>
              </a:rPr>
              <a:t>Browse your machine, or load your table, into the landing area. Indicate whether your table has column</a:t>
            </a:r>
            <a:r>
              <a:rPr lang="en-US" sz="1200" u="none" strike="noStrike" cap="none" baseline="0" dirty="0">
                <a:solidFill>
                  <a:schemeClr val="dk1"/>
                </a:solidFill>
                <a:latin typeface="Helvetica Neue Light" charset="0"/>
                <a:ea typeface="Helvetica Neue Light" charset="0"/>
                <a:cs typeface="Helvetica Neue Light" charset="0"/>
                <a:sym typeface="Calibri"/>
              </a:rPr>
              <a:t> names, and what the field separators are.</a:t>
            </a:r>
            <a:endParaRPr dirty="0">
              <a:latin typeface="Helvetica Neue Light" charset="0"/>
              <a:ea typeface="Helvetica Neue Light" charset="0"/>
              <a:cs typeface="Helvetica Neue Light" charset="0"/>
            </a:endParaRPr>
          </a:p>
          <a:p>
            <a:pPr marL="0" marR="0" lvl="0" indent="0" algn="l" rtl="0">
              <a:lnSpc>
                <a:spcPct val="100000"/>
              </a:lnSpc>
              <a:spcBef>
                <a:spcPts val="0"/>
              </a:spcBef>
              <a:spcAft>
                <a:spcPts val="0"/>
              </a:spcAft>
              <a:buSzPts val="1400"/>
              <a:buNone/>
            </a:pPr>
            <a:endParaRPr sz="1200" u="none" strike="noStrike" cap="none" dirty="0">
              <a:solidFill>
                <a:schemeClr val="dk1"/>
              </a:solidFill>
              <a:latin typeface="Helvetica Neue Light" charset="0"/>
              <a:ea typeface="Helvetica Neue Light" charset="0"/>
              <a:cs typeface="Helvetica Neue Light" charset="0"/>
              <a:sym typeface="Calibri"/>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106</a:t>
            </a:r>
            <a:endParaRPr lang="uk-UA" sz="1200" dirty="0">
              <a:solidFill>
                <a:schemeClr val="dk1"/>
              </a:solidFill>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2" name="Google Shape;1122;p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200" u="none" strike="noStrike" cap="none" dirty="0">
                <a:solidFill>
                  <a:schemeClr val="dk1"/>
                </a:solidFill>
                <a:latin typeface="Helvetica Neue Light" charset="0"/>
                <a:ea typeface="Helvetica Neue Light" charset="0"/>
                <a:cs typeface="Helvetica Neue Light" charset="0"/>
                <a:sym typeface="Calibri"/>
              </a:rPr>
              <a:t>ThoughtSpot can often guess the data types correctly, but you can change before completin</a:t>
            </a:r>
            <a:r>
              <a:rPr lang="en-US" dirty="0">
                <a:latin typeface="Helvetica Neue Light" charset="0"/>
                <a:ea typeface="Helvetica Neue Light" charset="0"/>
                <a:cs typeface="Helvetica Neue Light" charset="0"/>
              </a:rPr>
              <a:t>g the upload. </a:t>
            </a:r>
            <a:endParaRPr sz="1200" u="none" strike="noStrike" cap="none" dirty="0">
              <a:solidFill>
                <a:schemeClr val="dk1"/>
              </a:solidFill>
              <a:latin typeface="Helvetica Neue Light" charset="0"/>
              <a:ea typeface="Helvetica Neue Light" charset="0"/>
              <a:cs typeface="Helvetica Neue Light" charset="0"/>
              <a:sym typeface="Calibri"/>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107</a:t>
            </a:r>
            <a:endParaRPr lang="uk-UA" sz="1200" dirty="0">
              <a:solidFill>
                <a:schemeClr val="dk1"/>
              </a:solidFill>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407" name="Google Shape;4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51</a:t>
            </a:r>
            <a:endParaRPr lang="uk-UA" sz="1200" dirty="0">
              <a:solidFill>
                <a:schemeClr val="dk1"/>
              </a:solidFill>
              <a:sym typeface="Calibri"/>
            </a:endParaRPr>
          </a:p>
        </p:txBody>
      </p:sp>
    </p:spTree>
    <p:extLst>
      <p:ext uri="{BB962C8B-B14F-4D97-AF65-F5344CB8AC3E}">
        <p14:creationId xmlns:p14="http://schemas.microsoft.com/office/powerpoint/2010/main" val="12635028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latin typeface="Helvetica Neue Light" charset="0"/>
                <a:ea typeface="Helvetica Neue Light" charset="0"/>
                <a:cs typeface="Helvetica Neue Light" charset="0"/>
              </a:rPr>
              <a:t>View your imported</a:t>
            </a:r>
            <a:r>
              <a:rPr lang="en-US" baseline="0" dirty="0">
                <a:latin typeface="Helvetica Neue Light" charset="0"/>
                <a:ea typeface="Helvetica Neue Light" charset="0"/>
                <a:cs typeface="Helvetica Neue Light" charset="0"/>
              </a:rPr>
              <a:t> data from the Data tab. You can filter by Yours to see all data you uploaded. </a:t>
            </a:r>
            <a:r>
              <a:rPr lang="en-US" dirty="0">
                <a:latin typeface="Helvetica Neue Light" charset="0"/>
                <a:ea typeface="Helvetica Neue Light" charset="0"/>
                <a:cs typeface="Helvetica Neue Light" charset="0"/>
              </a:rPr>
              <a:t>You can click hyperlinked data values directly from a table.</a:t>
            </a:r>
          </a:p>
          <a:p>
            <a:pPr marL="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1139" name="Google Shape;1139;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108</a:t>
            </a:r>
            <a:endParaRPr lang="uk-UA" sz="1200" dirty="0">
              <a:solidFill>
                <a:schemeClr val="dk1"/>
              </a:solidFill>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39700" indent="0">
              <a:buNone/>
            </a:pPr>
            <a:r>
              <a:rPr lang="en-US" sz="1200" u="none" strike="noStrike" cap="none" dirty="0" err="1">
                <a:solidFill>
                  <a:schemeClr val="dk1"/>
                </a:solidFill>
                <a:effectLst/>
                <a:latin typeface="Helvetica Neue Light" charset="0"/>
                <a:ea typeface="Helvetica Neue Light" charset="0"/>
                <a:cs typeface="Helvetica Neue Light" charset="0"/>
                <a:sym typeface="Calibri"/>
              </a:rPr>
              <a:t>SpotIQ</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a:t>
            </a:r>
            <a:r>
              <a:rPr lang="en-US" sz="1200" u="none" strike="noStrike" cap="none" dirty="0">
                <a:solidFill>
                  <a:schemeClr val="dk1"/>
                </a:solidFill>
                <a:effectLst/>
                <a:latin typeface="Helvetica Neue Light" charset="0"/>
                <a:ea typeface="Helvetica Neue Light" charset="0"/>
                <a:cs typeface="Helvetica Neue Light" charset="0"/>
                <a:sym typeface="Calibri"/>
              </a:rPr>
              <a:t>helps you find insights into your data. You</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may find </a:t>
            </a:r>
            <a:r>
              <a:rPr lang="en-US" sz="1200" u="none" strike="noStrike" cap="none" baseline="0" dirty="0" err="1">
                <a:solidFill>
                  <a:schemeClr val="dk1"/>
                </a:solidFill>
                <a:effectLst/>
                <a:latin typeface="Helvetica Neue Light" charset="0"/>
                <a:ea typeface="Helvetica Neue Light" charset="0"/>
                <a:cs typeface="Helvetica Neue Light" charset="0"/>
                <a:sym typeface="Calibri"/>
              </a:rPr>
              <a:t>SpotIQ</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insights located just </a:t>
            </a:r>
            <a:r>
              <a:rPr lang="en-US" sz="1200" u="none" strike="noStrike" cap="none" dirty="0">
                <a:solidFill>
                  <a:schemeClr val="dk1"/>
                </a:solidFill>
                <a:effectLst/>
                <a:latin typeface="Helvetica Neue Light" charset="0"/>
                <a:ea typeface="Helvetica Neue Light" charset="0"/>
                <a:cs typeface="Helvetica Neue Light" charset="0"/>
                <a:sym typeface="Calibri"/>
              </a:rPr>
              <a:t>below answers. These insights could include anomalies, trends, or correlations. They may</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even answer questions that you did not think to ask! </a:t>
            </a:r>
            <a:r>
              <a:rPr lang="en-US" sz="1200" u="none" strike="noStrike" cap="none" dirty="0" err="1">
                <a:solidFill>
                  <a:schemeClr val="dk1"/>
                </a:solidFill>
                <a:effectLst/>
                <a:latin typeface="Helvetica Neue Light" charset="0"/>
                <a:ea typeface="Helvetica Neue Light" charset="0"/>
                <a:cs typeface="Helvetica Neue Light" charset="0"/>
                <a:sym typeface="Calibri"/>
              </a:rPr>
              <a:t>SpotIQ</a:t>
            </a:r>
            <a:r>
              <a:rPr lang="en-US" sz="1200" u="none" strike="noStrike" cap="none" dirty="0">
                <a:solidFill>
                  <a:schemeClr val="dk1"/>
                </a:solidFill>
                <a:effectLst/>
                <a:latin typeface="Helvetica Neue Light" charset="0"/>
                <a:ea typeface="Helvetica Neue Light" charset="0"/>
                <a:cs typeface="Helvetica Neue Light" charset="0"/>
                <a:sym typeface="Calibri"/>
              </a:rPr>
              <a:t> also learns from your responses to your insights. Meaning, how you interact with </a:t>
            </a:r>
            <a:r>
              <a:rPr lang="en-US" sz="1200" u="none" strike="noStrike" cap="none" dirty="0" err="1">
                <a:solidFill>
                  <a:schemeClr val="dk1"/>
                </a:solidFill>
                <a:effectLst/>
                <a:latin typeface="Helvetica Neue Light" charset="0"/>
                <a:ea typeface="Helvetica Neue Light" charset="0"/>
                <a:cs typeface="Helvetica Neue Light" charset="0"/>
                <a:sym typeface="Calibri"/>
              </a:rPr>
              <a:t>SpotIQ</a:t>
            </a:r>
            <a:r>
              <a:rPr lang="en-US" sz="1200" u="none" strike="noStrike" cap="none" dirty="0">
                <a:solidFill>
                  <a:schemeClr val="dk1"/>
                </a:solidFill>
                <a:effectLst/>
                <a:latin typeface="Helvetica Neue Light" charset="0"/>
                <a:ea typeface="Helvetica Neue Light" charset="0"/>
                <a:cs typeface="Helvetica Neue Light" charset="0"/>
                <a:sym typeface="Calibri"/>
              </a:rPr>
              <a:t> results helps to build better results.</a:t>
            </a:r>
          </a:p>
          <a:p>
            <a:pPr marL="139700" indent="0">
              <a:buFontTx/>
              <a:buNone/>
            </a:pPr>
            <a:br>
              <a:rPr lang="en-US" dirty="0">
                <a:latin typeface="Helvetica Neue Light" charset="0"/>
                <a:ea typeface="Helvetica Neue Light" charset="0"/>
                <a:cs typeface="Helvetica Neue Light" charset="0"/>
              </a:rPr>
            </a:br>
            <a:endParaRPr sz="1200" u="none" strike="noStrike" cap="none" dirty="0">
              <a:solidFill>
                <a:schemeClr val="dk1"/>
              </a:solidFill>
              <a:latin typeface="Helvetica Neue Light" charset="0"/>
              <a:ea typeface="Helvetica Neue Light" charset="0"/>
              <a:cs typeface="Helvetica Neue Light" charset="0"/>
              <a:sym typeface="Calibri"/>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54</a:t>
            </a:r>
            <a:endParaRPr lang="uk-UA" sz="1200" dirty="0">
              <a:solidFill>
                <a:schemeClr val="dk1"/>
              </a:solidFill>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Advanced tab allows you to select additional parameters for your</a:t>
            </a:r>
            <a:r>
              <a:rPr lang="en-US" baseline="0" dirty="0"/>
              <a:t> </a:t>
            </a:r>
            <a:r>
              <a:rPr lang="en-US" baseline="0" dirty="0" err="1"/>
              <a:t>SpotIQ</a:t>
            </a:r>
            <a:r>
              <a:rPr lang="en-US" baseline="0" dirty="0"/>
              <a:t> analysis.</a:t>
            </a:r>
            <a:endParaRPr lang="en-US" dirty="0"/>
          </a:p>
        </p:txBody>
      </p:sp>
      <p:sp>
        <p:nvSpPr>
          <p:cNvPr id="4" name="Slide Number Placeholder 3"/>
          <p:cNvSpPr>
            <a:spLocks noGrp="1"/>
          </p:cNvSpPr>
          <p:nvPr>
            <p:ph type="sldNum" idx="10"/>
          </p:nvPr>
        </p:nvSpPr>
        <p:spPr/>
        <p:txBody>
          <a:bodyPr/>
          <a:lstStyle/>
          <a:p>
            <a:pPr algn="r">
              <a:buSzPts val="1200"/>
            </a:pPr>
            <a:fld id="{00000000-1234-1234-1234-123412341234}" type="slidenum">
              <a:rPr lang="uk-UA" sz="1200" smtClean="0">
                <a:solidFill>
                  <a:schemeClr val="dk1"/>
                </a:solidFill>
                <a:sym typeface="Calibri"/>
              </a:rPr>
              <a:pPr algn="r">
                <a:buSzPts val="1200"/>
              </a:pPr>
              <a:t>9</a:t>
            </a:fld>
            <a:endParaRPr lang="uk-UA" sz="1200" dirty="0">
              <a:solidFill>
                <a:schemeClr val="dk1"/>
              </a:solidFill>
              <a:sym typeface="Calibri"/>
            </a:endParaRPr>
          </a:p>
        </p:txBody>
      </p:sp>
    </p:spTree>
    <p:extLst>
      <p:ext uri="{BB962C8B-B14F-4D97-AF65-F5344CB8AC3E}">
        <p14:creationId xmlns:p14="http://schemas.microsoft.com/office/powerpoint/2010/main" val="641068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5"/>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05"/>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05"/>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8"/>
        <p:cNvGrpSpPr/>
        <p:nvPr/>
      </p:nvGrpSpPr>
      <p:grpSpPr>
        <a:xfrm>
          <a:off x="0" y="0"/>
          <a:ext cx="0" cy="0"/>
          <a:chOff x="0" y="0"/>
          <a:chExt cx="0" cy="0"/>
        </a:xfrm>
      </p:grpSpPr>
      <p:sp>
        <p:nvSpPr>
          <p:cNvPr id="69" name="Google Shape;69;p114"/>
          <p:cNvSpPr txBox="1">
            <a:spLocks noGrp="1"/>
          </p:cNvSpPr>
          <p:nvPr>
            <p:ph type="ctrTitle"/>
          </p:nvPr>
        </p:nvSpPr>
        <p:spPr>
          <a:xfrm>
            <a:off x="685800" y="1597819"/>
            <a:ext cx="7772400" cy="1102519"/>
          </a:xfrm>
          <a:prstGeom prst="rect">
            <a:avLst/>
          </a:prstGeom>
          <a:noFill/>
          <a:ln>
            <a:noFill/>
          </a:ln>
        </p:spPr>
        <p:txBody>
          <a:bodyPr spcFirstLastPara="1" wrap="square" lIns="34275" tIns="17125" rIns="34275" bIns="17125" anchor="t"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14"/>
          <p:cNvSpPr txBox="1">
            <a:spLocks noGrp="1"/>
          </p:cNvSpPr>
          <p:nvPr>
            <p:ph type="subTitle" idx="1"/>
          </p:nvPr>
        </p:nvSpPr>
        <p:spPr>
          <a:xfrm>
            <a:off x="1371600" y="2914650"/>
            <a:ext cx="6400800" cy="1314450"/>
          </a:xfrm>
          <a:prstGeom prst="rect">
            <a:avLst/>
          </a:prstGeom>
          <a:noFill/>
          <a:ln>
            <a:noFill/>
          </a:ln>
        </p:spPr>
        <p:txBody>
          <a:bodyPr spcFirstLastPara="1" wrap="square" lIns="81625" tIns="40800" rIns="81625" bIns="40800" anchor="t" anchorCtr="0">
            <a:normAutofit/>
          </a:bodyPr>
          <a:lstStyle>
            <a:lvl1pPr lvl="0" algn="ctr">
              <a:spcBef>
                <a:spcPts val="32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500"/>
              <a:buNone/>
              <a:defRPr>
                <a:solidFill>
                  <a:srgbClr val="888888"/>
                </a:solidFill>
              </a:defRPr>
            </a:lvl2pPr>
            <a:lvl3pPr lvl="2" algn="ctr">
              <a:spcBef>
                <a:spcPts val="240"/>
              </a:spcBef>
              <a:spcAft>
                <a:spcPts val="0"/>
              </a:spcAft>
              <a:buClr>
                <a:srgbClr val="888888"/>
              </a:buClr>
              <a:buSzPts val="1200"/>
              <a:buNone/>
              <a:defRPr>
                <a:solidFill>
                  <a:srgbClr val="888888"/>
                </a:solidFill>
              </a:defRPr>
            </a:lvl3pPr>
            <a:lvl4pPr lvl="3" algn="ctr">
              <a:spcBef>
                <a:spcPts val="180"/>
              </a:spcBef>
              <a:spcAft>
                <a:spcPts val="0"/>
              </a:spcAft>
              <a:buClr>
                <a:srgbClr val="888888"/>
              </a:buClr>
              <a:buSzPts val="900"/>
              <a:buNone/>
              <a:defRPr>
                <a:solidFill>
                  <a:srgbClr val="888888"/>
                </a:solidFill>
              </a:defRPr>
            </a:lvl4pPr>
            <a:lvl5pPr lvl="4" algn="ctr">
              <a:spcBef>
                <a:spcPts val="180"/>
              </a:spcBef>
              <a:spcAft>
                <a:spcPts val="0"/>
              </a:spcAft>
              <a:buClr>
                <a:srgbClr val="888888"/>
              </a:buClr>
              <a:buSzPts val="900"/>
              <a:buNone/>
              <a:defRPr>
                <a:solidFill>
                  <a:srgbClr val="888888"/>
                </a:solidFill>
              </a:defRPr>
            </a:lvl5pPr>
            <a:lvl6pPr lvl="5" algn="ctr">
              <a:spcBef>
                <a:spcPts val="360"/>
              </a:spcBef>
              <a:spcAft>
                <a:spcPts val="0"/>
              </a:spcAft>
              <a:buClr>
                <a:srgbClr val="888888"/>
              </a:buClr>
              <a:buSzPts val="1800"/>
              <a:buNone/>
              <a:defRPr>
                <a:solidFill>
                  <a:srgbClr val="888888"/>
                </a:solidFill>
              </a:defRPr>
            </a:lvl6pPr>
            <a:lvl7pPr lvl="6" algn="ctr">
              <a:spcBef>
                <a:spcPts val="360"/>
              </a:spcBef>
              <a:spcAft>
                <a:spcPts val="0"/>
              </a:spcAft>
              <a:buClr>
                <a:srgbClr val="888888"/>
              </a:buClr>
              <a:buSzPts val="1800"/>
              <a:buNone/>
              <a:defRPr>
                <a:solidFill>
                  <a:srgbClr val="888888"/>
                </a:solidFill>
              </a:defRPr>
            </a:lvl7pPr>
            <a:lvl8pPr lvl="7" algn="ctr">
              <a:spcBef>
                <a:spcPts val="360"/>
              </a:spcBef>
              <a:spcAft>
                <a:spcPts val="0"/>
              </a:spcAft>
              <a:buClr>
                <a:srgbClr val="888888"/>
              </a:buClr>
              <a:buSzPts val="1800"/>
              <a:buNone/>
              <a:defRPr>
                <a:solidFill>
                  <a:srgbClr val="888888"/>
                </a:solidFill>
              </a:defRPr>
            </a:lvl8pPr>
            <a:lvl9pPr lvl="8" algn="ctr">
              <a:spcBef>
                <a:spcPts val="360"/>
              </a:spcBef>
              <a:spcAft>
                <a:spcPts val="0"/>
              </a:spcAft>
              <a:buClr>
                <a:srgbClr val="888888"/>
              </a:buClr>
              <a:buSzPts val="1800"/>
              <a:buNone/>
              <a:defRPr>
                <a:solidFill>
                  <a:srgbClr val="888888"/>
                </a:solidFill>
              </a:defRPr>
            </a:lvl9pPr>
          </a:lstStyle>
          <a:p>
            <a:endParaRPr/>
          </a:p>
        </p:txBody>
      </p:sp>
      <p:sp>
        <p:nvSpPr>
          <p:cNvPr id="71" name="Google Shape;71;p114"/>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4"/>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4"/>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74" name="Google Shape;74;p114" descr="Image"/>
          <p:cNvPicPr preferRelativeResize="0"/>
          <p:nvPr/>
        </p:nvPicPr>
        <p:blipFill rotWithShape="1">
          <a:blip r:embed="rId2">
            <a:alphaModFix/>
          </a:blip>
          <a:srcRect/>
          <a:stretch/>
        </p:blipFill>
        <p:spPr>
          <a:xfrm>
            <a:off x="0" y="315739"/>
            <a:ext cx="9142810" cy="4776396"/>
          </a:xfrm>
          <a:prstGeom prst="rect">
            <a:avLst/>
          </a:prstGeom>
          <a:noFill/>
          <a:ln>
            <a:noFill/>
          </a:ln>
        </p:spPr>
      </p:pic>
      <p:cxnSp>
        <p:nvCxnSpPr>
          <p:cNvPr id="75" name="Google Shape;75;p114"/>
          <p:cNvCxnSpPr/>
          <p:nvPr/>
        </p:nvCxnSpPr>
        <p:spPr>
          <a:xfrm>
            <a:off x="-5283" y="5116512"/>
            <a:ext cx="9162204" cy="0"/>
          </a:xfrm>
          <a:prstGeom prst="straightConnector1">
            <a:avLst/>
          </a:prstGeom>
          <a:noFill/>
          <a:ln w="139700" cap="flat" cmpd="sng">
            <a:solidFill>
              <a:srgbClr val="FF644E"/>
            </a:solidFill>
            <a:prstDash val="solid"/>
            <a:miter lim="400000"/>
            <a:headEnd type="none" w="sm" len="sm"/>
            <a:tailEnd type="none" w="sm" len="sm"/>
          </a:ln>
        </p:spPr>
      </p:cxnSp>
      <p:sp>
        <p:nvSpPr>
          <p:cNvPr id="76" name="Google Shape;76;p114"/>
          <p:cNvSpPr txBox="1"/>
          <p:nvPr/>
        </p:nvSpPr>
        <p:spPr>
          <a:xfrm>
            <a:off x="382190" y="1051560"/>
            <a:ext cx="8387259" cy="701167"/>
          </a:xfrm>
          <a:prstGeom prst="rect">
            <a:avLst/>
          </a:prstGeom>
          <a:noFill/>
          <a:ln>
            <a:noFill/>
          </a:ln>
        </p:spPr>
        <p:txBody>
          <a:bodyPr spcFirstLastPara="1" wrap="square" lIns="19025" tIns="19025" rIns="19025" bIns="19025" anchor="ctr" anchorCtr="0">
            <a:noAutofit/>
          </a:bodyPr>
          <a:lstStyle/>
          <a:p>
            <a:pPr marL="0" marR="0" lvl="0" indent="0" algn="ctr" rtl="0">
              <a:lnSpc>
                <a:spcPct val="90000"/>
              </a:lnSpc>
              <a:spcBef>
                <a:spcPts val="0"/>
              </a:spcBef>
              <a:spcAft>
                <a:spcPts val="0"/>
              </a:spcAft>
              <a:buNone/>
            </a:pPr>
            <a:r>
              <a:rPr lang="en-US" sz="3000" b="1" i="0" u="none" strike="noStrike" cap="none">
                <a:solidFill>
                  <a:srgbClr val="000000"/>
                </a:solidFill>
                <a:latin typeface="Helvetica Neue"/>
                <a:ea typeface="Helvetica Neue"/>
                <a:cs typeface="Helvetica Neue"/>
                <a:sym typeface="Helvetica Neue"/>
              </a:rPr>
              <a:t>Thank You</a:t>
            </a:r>
            <a:endParaRPr sz="3000" b="1" i="0" u="none" strike="noStrike" cap="none">
              <a:solidFill>
                <a:srgbClr val="000000"/>
              </a:solidFill>
              <a:latin typeface="Helvetica Neue"/>
              <a:ea typeface="Helvetica Neue"/>
              <a:cs typeface="Helvetica Neue"/>
              <a:sym typeface="Helvetica Neue"/>
            </a:endParaRPr>
          </a:p>
        </p:txBody>
      </p:sp>
      <p:pic>
        <p:nvPicPr>
          <p:cNvPr id="77" name="Google Shape;77;p114"/>
          <p:cNvPicPr preferRelativeResize="0"/>
          <p:nvPr/>
        </p:nvPicPr>
        <p:blipFill rotWithShape="1">
          <a:blip r:embed="rId3">
            <a:alphaModFix/>
            <a:extLst>
              <a:ext uri="{28A0092B-C50C-407E-A947-70E740481C1C}">
                <a14:useLocalDpi xmlns:a14="http://schemas.microsoft.com/office/drawing/2010/main"/>
              </a:ext>
            </a:extLst>
          </a:blip>
          <a:srcRect b="35225"/>
          <a:stretch/>
        </p:blipFill>
        <p:spPr>
          <a:xfrm>
            <a:off x="4110490" y="291363"/>
            <a:ext cx="921829" cy="443422"/>
          </a:xfrm>
          <a:prstGeom prst="rect">
            <a:avLst/>
          </a:prstGeom>
          <a:noFill/>
          <a:ln>
            <a:noFill/>
          </a:ln>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8"/>
        <p:cNvGrpSpPr/>
        <p:nvPr/>
      </p:nvGrpSpPr>
      <p:grpSpPr>
        <a:xfrm>
          <a:off x="0" y="0"/>
          <a:ext cx="0" cy="0"/>
          <a:chOff x="0" y="0"/>
          <a:chExt cx="0" cy="0"/>
        </a:xfrm>
      </p:grpSpPr>
      <p:sp>
        <p:nvSpPr>
          <p:cNvPr id="79" name="Google Shape;79;p115"/>
          <p:cNvSpPr txBox="1">
            <a:spLocks noGrp="1"/>
          </p:cNvSpPr>
          <p:nvPr>
            <p:ph type="body" idx="1"/>
          </p:nvPr>
        </p:nvSpPr>
        <p:spPr>
          <a:xfrm>
            <a:off x="457200" y="1151335"/>
            <a:ext cx="4040188" cy="479822"/>
          </a:xfrm>
          <a:prstGeom prst="rect">
            <a:avLst/>
          </a:prstGeom>
          <a:noFill/>
          <a:ln>
            <a:noFill/>
          </a:ln>
        </p:spPr>
        <p:txBody>
          <a:bodyPr spcFirstLastPara="1" wrap="square" lIns="81625" tIns="40800" rIns="81625" bIns="40800" anchor="b" anchorCtr="0">
            <a:normAutofit/>
          </a:bodyPr>
          <a:lstStyle>
            <a:lvl1pPr marL="457200" lvl="0" indent="-228600" algn="l">
              <a:spcBef>
                <a:spcPts val="300"/>
              </a:spcBef>
              <a:spcAft>
                <a:spcPts val="0"/>
              </a:spcAft>
              <a:buClr>
                <a:schemeClr val="dk1"/>
              </a:buClr>
              <a:buSzPts val="1500"/>
              <a:buNone/>
              <a:defRPr sz="1500" b="1"/>
            </a:lvl1pPr>
            <a:lvl2pPr marL="914400" lvl="1" indent="-228600" algn="l">
              <a:spcBef>
                <a:spcPts val="360"/>
              </a:spcBef>
              <a:spcAft>
                <a:spcPts val="0"/>
              </a:spcAft>
              <a:buClr>
                <a:schemeClr val="dk1"/>
              </a:buClr>
              <a:buSzPts val="1800"/>
              <a:buNone/>
              <a:defRPr sz="1800" b="1"/>
            </a:lvl2pPr>
            <a:lvl3pPr marL="1371600" lvl="2" indent="-228600" algn="l">
              <a:spcBef>
                <a:spcPts val="320"/>
              </a:spcBef>
              <a:spcAft>
                <a:spcPts val="0"/>
              </a:spcAft>
              <a:buClr>
                <a:schemeClr val="dk1"/>
              </a:buClr>
              <a:buSzPts val="1600"/>
              <a:buNone/>
              <a:defRPr sz="1600" b="1"/>
            </a:lvl3pPr>
            <a:lvl4pPr marL="1828800" lvl="3" indent="-228600" algn="l">
              <a:spcBef>
                <a:spcPts val="280"/>
              </a:spcBef>
              <a:spcAft>
                <a:spcPts val="0"/>
              </a:spcAft>
              <a:buClr>
                <a:schemeClr val="dk1"/>
              </a:buClr>
              <a:buSzPts val="1400"/>
              <a:buNone/>
              <a:defRPr sz="1400" b="1"/>
            </a:lvl4pPr>
            <a:lvl5pPr marL="2286000" lvl="4" indent="-228600" algn="l">
              <a:spcBef>
                <a:spcPts val="280"/>
              </a:spcBef>
              <a:spcAft>
                <a:spcPts val="0"/>
              </a:spcAft>
              <a:buClr>
                <a:schemeClr val="dk1"/>
              </a:buClr>
              <a:buSzPts val="1400"/>
              <a:buNone/>
              <a:defRPr sz="1400" b="1"/>
            </a:lvl5pPr>
            <a:lvl6pPr marL="2743200" lvl="5" indent="-228600" algn="l">
              <a:spcBef>
                <a:spcPts val="280"/>
              </a:spcBef>
              <a:spcAft>
                <a:spcPts val="0"/>
              </a:spcAft>
              <a:buClr>
                <a:schemeClr val="dk1"/>
              </a:buClr>
              <a:buSzPts val="1400"/>
              <a:buNone/>
              <a:defRPr sz="1400" b="1"/>
            </a:lvl6pPr>
            <a:lvl7pPr marL="3200400" lvl="6" indent="-228600" algn="l">
              <a:spcBef>
                <a:spcPts val="280"/>
              </a:spcBef>
              <a:spcAft>
                <a:spcPts val="0"/>
              </a:spcAft>
              <a:buClr>
                <a:schemeClr val="dk1"/>
              </a:buClr>
              <a:buSzPts val="1400"/>
              <a:buNone/>
              <a:defRPr sz="1400" b="1"/>
            </a:lvl7pPr>
            <a:lvl8pPr marL="3657600" lvl="7" indent="-228600" algn="l">
              <a:spcBef>
                <a:spcPts val="280"/>
              </a:spcBef>
              <a:spcAft>
                <a:spcPts val="0"/>
              </a:spcAft>
              <a:buClr>
                <a:schemeClr val="dk1"/>
              </a:buClr>
              <a:buSzPts val="1400"/>
              <a:buNone/>
              <a:defRPr sz="1400" b="1"/>
            </a:lvl8pPr>
            <a:lvl9pPr marL="4114800" lvl="8" indent="-228600" algn="l">
              <a:spcBef>
                <a:spcPts val="280"/>
              </a:spcBef>
              <a:spcAft>
                <a:spcPts val="0"/>
              </a:spcAft>
              <a:buClr>
                <a:schemeClr val="dk1"/>
              </a:buClr>
              <a:buSzPts val="1400"/>
              <a:buNone/>
              <a:defRPr sz="1400" b="1"/>
            </a:lvl9pPr>
          </a:lstStyle>
          <a:p>
            <a:endParaRPr/>
          </a:p>
        </p:txBody>
      </p:sp>
      <p:sp>
        <p:nvSpPr>
          <p:cNvPr id="80" name="Google Shape;80;p115"/>
          <p:cNvSpPr txBox="1">
            <a:spLocks noGrp="1"/>
          </p:cNvSpPr>
          <p:nvPr>
            <p:ph type="body" idx="2"/>
          </p:nvPr>
        </p:nvSpPr>
        <p:spPr>
          <a:xfrm>
            <a:off x="457200" y="1631156"/>
            <a:ext cx="4040188" cy="2963466"/>
          </a:xfrm>
          <a:prstGeom prst="rect">
            <a:avLst/>
          </a:prstGeom>
          <a:noFill/>
          <a:ln>
            <a:noFill/>
          </a:ln>
        </p:spPr>
        <p:txBody>
          <a:bodyPr spcFirstLastPara="1" wrap="square" lIns="81625" tIns="40800" rIns="81625" bIns="40800" anchor="t" anchorCtr="0">
            <a:normAutofit/>
          </a:bodyPr>
          <a:lstStyle>
            <a:lvl1pPr marL="457200" lvl="0" indent="-323850" algn="l">
              <a:spcBef>
                <a:spcPts val="300"/>
              </a:spcBef>
              <a:spcAft>
                <a:spcPts val="0"/>
              </a:spcAft>
              <a:buClr>
                <a:schemeClr val="dk1"/>
              </a:buClr>
              <a:buSzPts val="1500"/>
              <a:buChar char="•"/>
              <a:defRPr sz="1500"/>
            </a:lvl1pPr>
            <a:lvl2pPr marL="914400" lvl="1" indent="-304800" algn="l">
              <a:spcBef>
                <a:spcPts val="24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180"/>
              </a:spcBef>
              <a:spcAft>
                <a:spcPts val="0"/>
              </a:spcAft>
              <a:buClr>
                <a:schemeClr val="dk1"/>
              </a:buClr>
              <a:buSzPts val="900"/>
              <a:buChar char="–"/>
              <a:defRPr sz="900"/>
            </a:lvl4pPr>
            <a:lvl5pPr marL="2286000" lvl="4" indent="-285750" algn="l">
              <a:spcBef>
                <a:spcPts val="180"/>
              </a:spcBef>
              <a:spcAft>
                <a:spcPts val="0"/>
              </a:spcAft>
              <a:buClr>
                <a:schemeClr val="dk1"/>
              </a:buClr>
              <a:buSzPts val="900"/>
              <a:buChar char="»"/>
              <a:defRPr sz="900"/>
            </a:lvl5pPr>
            <a:lvl6pPr marL="2743200" lvl="5" indent="-317500" algn="l">
              <a:spcBef>
                <a:spcPts val="280"/>
              </a:spcBef>
              <a:spcAft>
                <a:spcPts val="0"/>
              </a:spcAft>
              <a:buClr>
                <a:schemeClr val="dk1"/>
              </a:buClr>
              <a:buSzPts val="1400"/>
              <a:buChar char="•"/>
              <a:defRPr sz="1400"/>
            </a:lvl6pPr>
            <a:lvl7pPr marL="3200400" lvl="6" indent="-317500" algn="l">
              <a:spcBef>
                <a:spcPts val="280"/>
              </a:spcBef>
              <a:spcAft>
                <a:spcPts val="0"/>
              </a:spcAft>
              <a:buClr>
                <a:schemeClr val="dk1"/>
              </a:buClr>
              <a:buSzPts val="1400"/>
              <a:buChar char="•"/>
              <a:defRPr sz="1400"/>
            </a:lvl7pPr>
            <a:lvl8pPr marL="3657600" lvl="7" indent="-317500" algn="l">
              <a:spcBef>
                <a:spcPts val="280"/>
              </a:spcBef>
              <a:spcAft>
                <a:spcPts val="0"/>
              </a:spcAft>
              <a:buClr>
                <a:schemeClr val="dk1"/>
              </a:buClr>
              <a:buSzPts val="1400"/>
              <a:buChar char="•"/>
              <a:defRPr sz="1400"/>
            </a:lvl8pPr>
            <a:lvl9pPr marL="4114800" lvl="8" indent="-317500" algn="l">
              <a:spcBef>
                <a:spcPts val="280"/>
              </a:spcBef>
              <a:spcAft>
                <a:spcPts val="0"/>
              </a:spcAft>
              <a:buClr>
                <a:schemeClr val="dk1"/>
              </a:buClr>
              <a:buSzPts val="1400"/>
              <a:buChar char="•"/>
              <a:defRPr sz="1400"/>
            </a:lvl9pPr>
          </a:lstStyle>
          <a:p>
            <a:endParaRPr/>
          </a:p>
        </p:txBody>
      </p:sp>
      <p:sp>
        <p:nvSpPr>
          <p:cNvPr id="81" name="Google Shape;81;p115"/>
          <p:cNvSpPr txBox="1">
            <a:spLocks noGrp="1"/>
          </p:cNvSpPr>
          <p:nvPr>
            <p:ph type="body" idx="3"/>
          </p:nvPr>
        </p:nvSpPr>
        <p:spPr>
          <a:xfrm>
            <a:off x="4645026" y="1151335"/>
            <a:ext cx="4041775" cy="479822"/>
          </a:xfrm>
          <a:prstGeom prst="rect">
            <a:avLst/>
          </a:prstGeom>
          <a:noFill/>
          <a:ln>
            <a:noFill/>
          </a:ln>
        </p:spPr>
        <p:txBody>
          <a:bodyPr spcFirstLastPara="1" wrap="square" lIns="81625" tIns="40800" rIns="81625" bIns="40800" anchor="b" anchorCtr="0">
            <a:normAutofit/>
          </a:bodyPr>
          <a:lstStyle>
            <a:lvl1pPr marL="457200" lvl="0" indent="-228600" algn="l">
              <a:spcBef>
                <a:spcPts val="300"/>
              </a:spcBef>
              <a:spcAft>
                <a:spcPts val="0"/>
              </a:spcAft>
              <a:buClr>
                <a:schemeClr val="dk1"/>
              </a:buClr>
              <a:buSzPts val="1500"/>
              <a:buNone/>
              <a:defRPr sz="1500" b="1"/>
            </a:lvl1pPr>
            <a:lvl2pPr marL="914400" lvl="1" indent="-228600" algn="l">
              <a:spcBef>
                <a:spcPts val="360"/>
              </a:spcBef>
              <a:spcAft>
                <a:spcPts val="0"/>
              </a:spcAft>
              <a:buClr>
                <a:schemeClr val="dk1"/>
              </a:buClr>
              <a:buSzPts val="1800"/>
              <a:buNone/>
              <a:defRPr sz="1800" b="1"/>
            </a:lvl2pPr>
            <a:lvl3pPr marL="1371600" lvl="2" indent="-228600" algn="l">
              <a:spcBef>
                <a:spcPts val="320"/>
              </a:spcBef>
              <a:spcAft>
                <a:spcPts val="0"/>
              </a:spcAft>
              <a:buClr>
                <a:schemeClr val="dk1"/>
              </a:buClr>
              <a:buSzPts val="1600"/>
              <a:buNone/>
              <a:defRPr sz="1600" b="1"/>
            </a:lvl3pPr>
            <a:lvl4pPr marL="1828800" lvl="3" indent="-228600" algn="l">
              <a:spcBef>
                <a:spcPts val="280"/>
              </a:spcBef>
              <a:spcAft>
                <a:spcPts val="0"/>
              </a:spcAft>
              <a:buClr>
                <a:schemeClr val="dk1"/>
              </a:buClr>
              <a:buSzPts val="1400"/>
              <a:buNone/>
              <a:defRPr sz="1400" b="1"/>
            </a:lvl4pPr>
            <a:lvl5pPr marL="2286000" lvl="4" indent="-228600" algn="l">
              <a:spcBef>
                <a:spcPts val="280"/>
              </a:spcBef>
              <a:spcAft>
                <a:spcPts val="0"/>
              </a:spcAft>
              <a:buClr>
                <a:schemeClr val="dk1"/>
              </a:buClr>
              <a:buSzPts val="1400"/>
              <a:buNone/>
              <a:defRPr sz="1400" b="1"/>
            </a:lvl5pPr>
            <a:lvl6pPr marL="2743200" lvl="5" indent="-228600" algn="l">
              <a:spcBef>
                <a:spcPts val="280"/>
              </a:spcBef>
              <a:spcAft>
                <a:spcPts val="0"/>
              </a:spcAft>
              <a:buClr>
                <a:schemeClr val="dk1"/>
              </a:buClr>
              <a:buSzPts val="1400"/>
              <a:buNone/>
              <a:defRPr sz="1400" b="1"/>
            </a:lvl6pPr>
            <a:lvl7pPr marL="3200400" lvl="6" indent="-228600" algn="l">
              <a:spcBef>
                <a:spcPts val="280"/>
              </a:spcBef>
              <a:spcAft>
                <a:spcPts val="0"/>
              </a:spcAft>
              <a:buClr>
                <a:schemeClr val="dk1"/>
              </a:buClr>
              <a:buSzPts val="1400"/>
              <a:buNone/>
              <a:defRPr sz="1400" b="1"/>
            </a:lvl7pPr>
            <a:lvl8pPr marL="3657600" lvl="7" indent="-228600" algn="l">
              <a:spcBef>
                <a:spcPts val="280"/>
              </a:spcBef>
              <a:spcAft>
                <a:spcPts val="0"/>
              </a:spcAft>
              <a:buClr>
                <a:schemeClr val="dk1"/>
              </a:buClr>
              <a:buSzPts val="1400"/>
              <a:buNone/>
              <a:defRPr sz="1400" b="1"/>
            </a:lvl8pPr>
            <a:lvl9pPr marL="4114800" lvl="8" indent="-228600" algn="l">
              <a:spcBef>
                <a:spcPts val="280"/>
              </a:spcBef>
              <a:spcAft>
                <a:spcPts val="0"/>
              </a:spcAft>
              <a:buClr>
                <a:schemeClr val="dk1"/>
              </a:buClr>
              <a:buSzPts val="1400"/>
              <a:buNone/>
              <a:defRPr sz="1400" b="1"/>
            </a:lvl9pPr>
          </a:lstStyle>
          <a:p>
            <a:endParaRPr/>
          </a:p>
        </p:txBody>
      </p:sp>
      <p:sp>
        <p:nvSpPr>
          <p:cNvPr id="82" name="Google Shape;82;p115"/>
          <p:cNvSpPr txBox="1">
            <a:spLocks noGrp="1"/>
          </p:cNvSpPr>
          <p:nvPr>
            <p:ph type="body" idx="4"/>
          </p:nvPr>
        </p:nvSpPr>
        <p:spPr>
          <a:xfrm>
            <a:off x="4645026" y="1631156"/>
            <a:ext cx="4041775" cy="2963466"/>
          </a:xfrm>
          <a:prstGeom prst="rect">
            <a:avLst/>
          </a:prstGeom>
          <a:noFill/>
          <a:ln>
            <a:noFill/>
          </a:ln>
        </p:spPr>
        <p:txBody>
          <a:bodyPr spcFirstLastPara="1" wrap="square" lIns="81625" tIns="40800" rIns="81625" bIns="40800" anchor="t" anchorCtr="0">
            <a:normAutofit/>
          </a:bodyPr>
          <a:lstStyle>
            <a:lvl1pPr marL="457200" lvl="0" indent="-323850" algn="l">
              <a:spcBef>
                <a:spcPts val="300"/>
              </a:spcBef>
              <a:spcAft>
                <a:spcPts val="0"/>
              </a:spcAft>
              <a:buClr>
                <a:schemeClr val="dk1"/>
              </a:buClr>
              <a:buSzPts val="1500"/>
              <a:buChar char="•"/>
              <a:defRPr sz="1500"/>
            </a:lvl1pPr>
            <a:lvl2pPr marL="914400" lvl="1" indent="-304800" algn="l">
              <a:spcBef>
                <a:spcPts val="24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180"/>
              </a:spcBef>
              <a:spcAft>
                <a:spcPts val="0"/>
              </a:spcAft>
              <a:buClr>
                <a:schemeClr val="dk1"/>
              </a:buClr>
              <a:buSzPts val="900"/>
              <a:buChar char="–"/>
              <a:defRPr sz="900"/>
            </a:lvl4pPr>
            <a:lvl5pPr marL="2286000" lvl="4" indent="-285750" algn="l">
              <a:spcBef>
                <a:spcPts val="180"/>
              </a:spcBef>
              <a:spcAft>
                <a:spcPts val="0"/>
              </a:spcAft>
              <a:buClr>
                <a:schemeClr val="dk1"/>
              </a:buClr>
              <a:buSzPts val="900"/>
              <a:buChar char="»"/>
              <a:defRPr sz="900"/>
            </a:lvl5pPr>
            <a:lvl6pPr marL="2743200" lvl="5" indent="-317500" algn="l">
              <a:spcBef>
                <a:spcPts val="280"/>
              </a:spcBef>
              <a:spcAft>
                <a:spcPts val="0"/>
              </a:spcAft>
              <a:buClr>
                <a:schemeClr val="dk1"/>
              </a:buClr>
              <a:buSzPts val="1400"/>
              <a:buChar char="•"/>
              <a:defRPr sz="1400"/>
            </a:lvl6pPr>
            <a:lvl7pPr marL="3200400" lvl="6" indent="-317500" algn="l">
              <a:spcBef>
                <a:spcPts val="280"/>
              </a:spcBef>
              <a:spcAft>
                <a:spcPts val="0"/>
              </a:spcAft>
              <a:buClr>
                <a:schemeClr val="dk1"/>
              </a:buClr>
              <a:buSzPts val="1400"/>
              <a:buChar char="•"/>
              <a:defRPr sz="1400"/>
            </a:lvl7pPr>
            <a:lvl8pPr marL="3657600" lvl="7" indent="-317500" algn="l">
              <a:spcBef>
                <a:spcPts val="280"/>
              </a:spcBef>
              <a:spcAft>
                <a:spcPts val="0"/>
              </a:spcAft>
              <a:buClr>
                <a:schemeClr val="dk1"/>
              </a:buClr>
              <a:buSzPts val="1400"/>
              <a:buChar char="•"/>
              <a:defRPr sz="1400"/>
            </a:lvl8pPr>
            <a:lvl9pPr marL="4114800" lvl="8" indent="-317500" algn="l">
              <a:spcBef>
                <a:spcPts val="280"/>
              </a:spcBef>
              <a:spcAft>
                <a:spcPts val="0"/>
              </a:spcAft>
              <a:buClr>
                <a:schemeClr val="dk1"/>
              </a:buClr>
              <a:buSzPts val="1400"/>
              <a:buChar char="•"/>
              <a:defRPr sz="1400"/>
            </a:lvl9pPr>
          </a:lstStyle>
          <a:p>
            <a:endParaRPr/>
          </a:p>
        </p:txBody>
      </p:sp>
      <p:sp>
        <p:nvSpPr>
          <p:cNvPr id="83" name="Google Shape;83;p115"/>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15"/>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15"/>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86" name="Google Shape;86;p115"/>
          <p:cNvSpPr txBox="1">
            <a:spLocks noGrp="1"/>
          </p:cNvSpPr>
          <p:nvPr>
            <p:ph type="title"/>
          </p:nvPr>
        </p:nvSpPr>
        <p:spPr>
          <a:xfrm>
            <a:off x="196070" y="275816"/>
            <a:ext cx="8229600" cy="479822"/>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87"/>
        <p:cNvGrpSpPr/>
        <p:nvPr/>
      </p:nvGrpSpPr>
      <p:grpSpPr>
        <a:xfrm>
          <a:off x="0" y="0"/>
          <a:ext cx="0" cy="0"/>
          <a:chOff x="0" y="0"/>
          <a:chExt cx="0" cy="0"/>
        </a:xfrm>
      </p:grpSpPr>
      <p:sp>
        <p:nvSpPr>
          <p:cNvPr id="88" name="Google Shape;88;p116"/>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16"/>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16"/>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91" name="Google Shape;91;p116"/>
          <p:cNvSpPr txBox="1"/>
          <p:nvPr/>
        </p:nvSpPr>
        <p:spPr>
          <a:xfrm>
            <a:off x="1919394" y="2223055"/>
            <a:ext cx="5301683" cy="407794"/>
          </a:xfrm>
          <a:prstGeom prst="rect">
            <a:avLst/>
          </a:prstGeom>
          <a:noFill/>
          <a:ln>
            <a:noFill/>
          </a:ln>
        </p:spPr>
        <p:txBody>
          <a:bodyPr spcFirstLastPara="1" wrap="square" lIns="19025" tIns="19025" rIns="19025" bIns="19025" anchor="ctr" anchorCtr="0">
            <a:spAutoFit/>
          </a:bodyPr>
          <a:lstStyle/>
          <a:p>
            <a:pPr marL="0" marR="0" lvl="0" indent="0" algn="ctr" rtl="0">
              <a:lnSpc>
                <a:spcPct val="100000"/>
              </a:lnSpc>
              <a:spcBef>
                <a:spcPts val="0"/>
              </a:spcBef>
              <a:spcAft>
                <a:spcPts val="0"/>
              </a:spcAft>
              <a:buNone/>
            </a:pPr>
            <a:r>
              <a:rPr lang="en-US" sz="2400" b="1" i="0" u="none" strike="noStrike" cap="none">
                <a:solidFill>
                  <a:schemeClr val="dk1"/>
                </a:solidFill>
                <a:latin typeface="Helvetica Neue"/>
                <a:ea typeface="Helvetica Neue"/>
                <a:cs typeface="Helvetica Neue"/>
                <a:sym typeface="Helvetica Neue"/>
              </a:rPr>
              <a:t>Insights at the Speed of Thought.</a:t>
            </a:r>
            <a:endParaRPr sz="2400" b="1" i="0" u="none" strike="noStrike" cap="none">
              <a:solidFill>
                <a:schemeClr val="dk1"/>
              </a:solidFill>
              <a:latin typeface="Helvetica Neue"/>
              <a:ea typeface="Helvetica Neue"/>
              <a:cs typeface="Helvetica Neue"/>
              <a:sym typeface="Helvetica Neue"/>
            </a:endParaRPr>
          </a:p>
        </p:txBody>
      </p:sp>
      <p:pic>
        <p:nvPicPr>
          <p:cNvPr id="92" name="Google Shape;92;p116"/>
          <p:cNvPicPr preferRelativeResize="0"/>
          <p:nvPr/>
        </p:nvPicPr>
        <p:blipFill rotWithShape="1">
          <a:blip r:embed="rId2">
            <a:alphaModFix/>
          </a:blip>
          <a:srcRect/>
          <a:stretch/>
        </p:blipFill>
        <p:spPr>
          <a:xfrm>
            <a:off x="4159927" y="539386"/>
            <a:ext cx="820616" cy="615462"/>
          </a:xfrm>
          <a:prstGeom prst="rect">
            <a:avLst/>
          </a:prstGeom>
          <a:noFill/>
          <a:ln>
            <a:noFill/>
          </a:ln>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pic>
        <p:nvPicPr>
          <p:cNvPr id="94" name="Google Shape;94;p117"/>
          <p:cNvPicPr preferRelativeResize="0"/>
          <p:nvPr/>
        </p:nvPicPr>
        <p:blipFill rotWithShape="1">
          <a:blip r:embed="rId2">
            <a:alphaModFix/>
          </a:blip>
          <a:srcRect/>
          <a:stretch/>
        </p:blipFill>
        <p:spPr>
          <a:xfrm>
            <a:off x="3378201" y="1688123"/>
            <a:ext cx="2500923" cy="1875692"/>
          </a:xfrm>
          <a:prstGeom prst="rect">
            <a:avLst/>
          </a:prstGeom>
          <a:noFill/>
          <a:ln>
            <a:noFill/>
          </a:ln>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95"/>
        <p:cNvGrpSpPr/>
        <p:nvPr/>
      </p:nvGrpSpPr>
      <p:grpSpPr>
        <a:xfrm>
          <a:off x="0" y="0"/>
          <a:ext cx="0" cy="0"/>
          <a:chOff x="0" y="0"/>
          <a:chExt cx="0" cy="0"/>
        </a:xfrm>
      </p:grpSpPr>
      <p:sp>
        <p:nvSpPr>
          <p:cNvPr id="96" name="Google Shape;96;p118"/>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7" name="Google Shape;97;p118"/>
          <p:cNvPicPr preferRelativeResize="0"/>
          <p:nvPr/>
        </p:nvPicPr>
        <p:blipFill rotWithShape="1">
          <a:blip r:embed="rId2">
            <a:alphaModFix/>
          </a:blip>
          <a:srcRect/>
          <a:stretch/>
        </p:blipFill>
        <p:spPr>
          <a:xfrm>
            <a:off x="3571691" y="1828889"/>
            <a:ext cx="2000618" cy="1485722"/>
          </a:xfrm>
          <a:prstGeom prst="rect">
            <a:avLst/>
          </a:prstGeom>
          <a:noFill/>
          <a:ln>
            <a:noFill/>
          </a:ln>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19"/>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0" name="Google Shape;100;p119"/>
          <p:cNvPicPr preferRelativeResize="0"/>
          <p:nvPr/>
        </p:nvPicPr>
        <p:blipFill rotWithShape="1">
          <a:blip r:embed="rId2">
            <a:alphaModFix/>
            <a:extLst>
              <a:ext uri="{28A0092B-C50C-407E-A947-70E740481C1C}">
                <a14:useLocalDpi xmlns:a14="http://schemas.microsoft.com/office/drawing/2010/main"/>
              </a:ext>
            </a:extLst>
          </a:blip>
          <a:srcRect b="37873"/>
          <a:stretch/>
        </p:blipFill>
        <p:spPr>
          <a:xfrm>
            <a:off x="2834812" y="1770273"/>
            <a:ext cx="3474375" cy="1602953"/>
          </a:xfrm>
          <a:prstGeom prst="rect">
            <a:avLst/>
          </a:prstGeom>
          <a:noFill/>
          <a:ln>
            <a:noFill/>
          </a:ln>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101"/>
        <p:cNvGrpSpPr/>
        <p:nvPr/>
      </p:nvGrpSpPr>
      <p:grpSpPr>
        <a:xfrm>
          <a:off x="0" y="0"/>
          <a:ext cx="0" cy="0"/>
          <a:chOff x="0" y="0"/>
          <a:chExt cx="0" cy="0"/>
        </a:xfrm>
      </p:grpSpPr>
      <p:sp>
        <p:nvSpPr>
          <p:cNvPr id="102" name="Google Shape;102;p120"/>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p120"/>
          <p:cNvSpPr txBox="1">
            <a:spLocks noGrp="1"/>
          </p:cNvSpPr>
          <p:nvPr>
            <p:ph type="title"/>
          </p:nvPr>
        </p:nvSpPr>
        <p:spPr>
          <a:xfrm>
            <a:off x="685171" y="2060972"/>
            <a:ext cx="7772400" cy="1021556"/>
          </a:xfrm>
          <a:prstGeom prst="rect">
            <a:avLst/>
          </a:prstGeom>
          <a:noFill/>
          <a:ln>
            <a:noFill/>
          </a:ln>
        </p:spPr>
        <p:txBody>
          <a:bodyPr spcFirstLastPara="1" wrap="square" lIns="34275" tIns="17125" rIns="34275" bIns="17125" anchor="ctr" anchorCtr="0">
            <a:noAutofit/>
          </a:bodyPr>
          <a:lstStyle>
            <a:lvl1pPr marR="0" lvl="0" algn="ctr" rtl="0">
              <a:spcBef>
                <a:spcPts val="0"/>
              </a:spcBef>
              <a:spcAft>
                <a:spcPts val="0"/>
              </a:spcAft>
              <a:buClr>
                <a:schemeClr val="lt1"/>
              </a:buClr>
              <a:buSzPts val="3600"/>
              <a:buFont typeface="Helvetica Neue"/>
              <a:buNone/>
              <a:defRPr sz="3600"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 name="Google Shape;104;p120"/>
          <p:cNvSpPr txBox="1">
            <a:spLocks noGrp="1"/>
          </p:cNvSpPr>
          <p:nvPr>
            <p:ph type="body" idx="1"/>
          </p:nvPr>
        </p:nvSpPr>
        <p:spPr>
          <a:xfrm>
            <a:off x="685171" y="3651885"/>
            <a:ext cx="7772400" cy="377190"/>
          </a:xfrm>
          <a:prstGeom prst="rect">
            <a:avLst/>
          </a:prstGeom>
          <a:noFill/>
          <a:ln>
            <a:noFill/>
          </a:ln>
        </p:spPr>
        <p:txBody>
          <a:bodyPr spcFirstLastPara="1" wrap="square" lIns="81625" tIns="40800" rIns="81625" bIns="40800" anchor="ctr" anchorCtr="0">
            <a:normAutofit/>
          </a:bodyPr>
          <a:lstStyle>
            <a:lvl1pPr marL="457200" lvl="0" indent="-228600" algn="ctr">
              <a:spcBef>
                <a:spcPts val="360"/>
              </a:spcBef>
              <a:spcAft>
                <a:spcPts val="0"/>
              </a:spcAft>
              <a:buClr>
                <a:schemeClr val="lt1"/>
              </a:buClr>
              <a:buSzPts val="1800"/>
              <a:buNone/>
              <a:defRPr sz="1800">
                <a:solidFill>
                  <a:schemeClr val="lt1"/>
                </a:solidFill>
              </a:defRPr>
            </a:lvl1pPr>
            <a:lvl2pPr marL="914400" lvl="1" indent="-228600" algn="l">
              <a:spcBef>
                <a:spcPts val="320"/>
              </a:spcBef>
              <a:spcAft>
                <a:spcPts val="0"/>
              </a:spcAft>
              <a:buClr>
                <a:srgbClr val="888888"/>
              </a:buClr>
              <a:buSzPts val="1600"/>
              <a:buNone/>
              <a:defRPr sz="1600">
                <a:solidFill>
                  <a:srgbClr val="888888"/>
                </a:solidFill>
              </a:defRPr>
            </a:lvl2pPr>
            <a:lvl3pPr marL="1371600" lvl="2" indent="-228600" algn="l">
              <a:spcBef>
                <a:spcPts val="280"/>
              </a:spcBef>
              <a:spcAft>
                <a:spcPts val="0"/>
              </a:spcAft>
              <a:buClr>
                <a:srgbClr val="888888"/>
              </a:buClr>
              <a:buSzPts val="1400"/>
              <a:buNone/>
              <a:defRPr sz="1400">
                <a:solidFill>
                  <a:srgbClr val="888888"/>
                </a:solidFill>
              </a:defRPr>
            </a:lvl3pPr>
            <a:lvl4pPr marL="1828800" lvl="3" indent="-228600" algn="l">
              <a:spcBef>
                <a:spcPts val="240"/>
              </a:spcBef>
              <a:spcAft>
                <a:spcPts val="0"/>
              </a:spcAft>
              <a:buClr>
                <a:srgbClr val="888888"/>
              </a:buClr>
              <a:buSzPts val="1200"/>
              <a:buNone/>
              <a:defRPr sz="1200">
                <a:solidFill>
                  <a:srgbClr val="888888"/>
                </a:solidFill>
              </a:defRPr>
            </a:lvl4pPr>
            <a:lvl5pPr marL="2286000" lvl="4" indent="-228600" algn="l">
              <a:spcBef>
                <a:spcPts val="240"/>
              </a:spcBef>
              <a:spcAft>
                <a:spcPts val="0"/>
              </a:spcAft>
              <a:buClr>
                <a:srgbClr val="888888"/>
              </a:buClr>
              <a:buSzPts val="1200"/>
              <a:buNone/>
              <a:defRPr sz="1200">
                <a:solidFill>
                  <a:srgbClr val="888888"/>
                </a:solidFill>
              </a:defRPr>
            </a:lvl5pPr>
            <a:lvl6pPr marL="2743200" lvl="5" indent="-228600" algn="l">
              <a:spcBef>
                <a:spcPts val="240"/>
              </a:spcBef>
              <a:spcAft>
                <a:spcPts val="0"/>
              </a:spcAft>
              <a:buClr>
                <a:srgbClr val="888888"/>
              </a:buClr>
              <a:buSzPts val="1200"/>
              <a:buNone/>
              <a:defRPr sz="1200">
                <a:solidFill>
                  <a:srgbClr val="888888"/>
                </a:solidFill>
              </a:defRPr>
            </a:lvl6pPr>
            <a:lvl7pPr marL="3200400" lvl="6" indent="-228600" algn="l">
              <a:spcBef>
                <a:spcPts val="240"/>
              </a:spcBef>
              <a:spcAft>
                <a:spcPts val="0"/>
              </a:spcAft>
              <a:buClr>
                <a:srgbClr val="888888"/>
              </a:buClr>
              <a:buSzPts val="1200"/>
              <a:buNone/>
              <a:defRPr sz="1200">
                <a:solidFill>
                  <a:srgbClr val="888888"/>
                </a:solidFill>
              </a:defRPr>
            </a:lvl7pPr>
            <a:lvl8pPr marL="3657600" lvl="7" indent="-228600" algn="l">
              <a:spcBef>
                <a:spcPts val="240"/>
              </a:spcBef>
              <a:spcAft>
                <a:spcPts val="0"/>
              </a:spcAft>
              <a:buClr>
                <a:srgbClr val="888888"/>
              </a:buClr>
              <a:buSzPts val="1200"/>
              <a:buNone/>
              <a:defRPr sz="1200">
                <a:solidFill>
                  <a:srgbClr val="888888"/>
                </a:solidFill>
              </a:defRPr>
            </a:lvl8pPr>
            <a:lvl9pPr marL="4114800" lvl="8" indent="-228600" algn="l">
              <a:spcBef>
                <a:spcPts val="240"/>
              </a:spcBef>
              <a:spcAft>
                <a:spcPts val="0"/>
              </a:spcAft>
              <a:buClr>
                <a:srgbClr val="888888"/>
              </a:buClr>
              <a:buSzPts val="1200"/>
              <a:buNone/>
              <a:defRPr sz="1200">
                <a:solidFill>
                  <a:srgbClr val="888888"/>
                </a:solidFill>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rgbClr val="F94636"/>
        </a:solidFill>
        <a:effectLst/>
      </p:bgPr>
    </p:bg>
    <p:spTree>
      <p:nvGrpSpPr>
        <p:cNvPr id="1" name="Shape 105"/>
        <p:cNvGrpSpPr/>
        <p:nvPr/>
      </p:nvGrpSpPr>
      <p:grpSpPr>
        <a:xfrm>
          <a:off x="0" y="0"/>
          <a:ext cx="0" cy="0"/>
          <a:chOff x="0" y="0"/>
          <a:chExt cx="0" cy="0"/>
        </a:xfrm>
      </p:grpSpPr>
      <p:sp>
        <p:nvSpPr>
          <p:cNvPr id="106" name="Google Shape;106;p121"/>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21"/>
          <p:cNvSpPr txBox="1">
            <a:spLocks noGrp="1"/>
          </p:cNvSpPr>
          <p:nvPr>
            <p:ph type="title"/>
          </p:nvPr>
        </p:nvSpPr>
        <p:spPr>
          <a:xfrm>
            <a:off x="457200" y="2143125"/>
            <a:ext cx="8229600" cy="857250"/>
          </a:xfrm>
          <a:prstGeom prst="rect">
            <a:avLst/>
          </a:prstGeom>
          <a:noFill/>
          <a:ln>
            <a:noFill/>
          </a:ln>
        </p:spPr>
        <p:txBody>
          <a:bodyPr spcFirstLastPara="1" wrap="square" lIns="34275" tIns="17125" rIns="34275" bIns="17125" anchor="ctr" anchorCtr="0">
            <a:noAutofit/>
          </a:bodyPr>
          <a:lstStyle>
            <a:lvl1pPr marR="0" lvl="0" algn="ctr" rtl="0">
              <a:spcBef>
                <a:spcPts val="0"/>
              </a:spcBef>
              <a:spcAft>
                <a:spcPts val="0"/>
              </a:spcAft>
              <a:buClr>
                <a:srgbClr val="FFFFFF"/>
              </a:buClr>
              <a:buSzPts val="2200"/>
              <a:buFont typeface="Helvetica Neue"/>
              <a:buNone/>
              <a:defRPr sz="2200" b="0"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108"/>
        <p:cNvGrpSpPr/>
        <p:nvPr/>
      </p:nvGrpSpPr>
      <p:grpSpPr>
        <a:xfrm>
          <a:off x="0" y="0"/>
          <a:ext cx="0" cy="0"/>
          <a:chOff x="0" y="0"/>
          <a:chExt cx="0" cy="0"/>
        </a:xfrm>
      </p:grpSpPr>
      <p:sp>
        <p:nvSpPr>
          <p:cNvPr id="109" name="Google Shape;109;p122"/>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22"/>
          <p:cNvSpPr txBox="1">
            <a:spLocks noGrp="1"/>
          </p:cNvSpPr>
          <p:nvPr>
            <p:ph type="title"/>
          </p:nvPr>
        </p:nvSpPr>
        <p:spPr>
          <a:xfrm>
            <a:off x="457200" y="2145261"/>
            <a:ext cx="8229600" cy="857250"/>
          </a:xfrm>
          <a:prstGeom prst="rect">
            <a:avLst/>
          </a:prstGeom>
          <a:noFill/>
          <a:ln>
            <a:noFill/>
          </a:ln>
        </p:spPr>
        <p:txBody>
          <a:bodyPr spcFirstLastPara="1" wrap="square" lIns="34275" tIns="17125" rIns="34275" bIns="17125" anchor="ctr" anchorCtr="0">
            <a:noAutofit/>
          </a:bodyPr>
          <a:lstStyle>
            <a:lvl1pPr marR="0" lvl="0" algn="ctr" rtl="0">
              <a:spcBef>
                <a:spcPts val="0"/>
              </a:spcBef>
              <a:spcAft>
                <a:spcPts val="0"/>
              </a:spcAft>
              <a:buClr>
                <a:srgbClr val="FFFFFF"/>
              </a:buClr>
              <a:buSzPts val="2200"/>
              <a:buFont typeface="Helvetica Neue"/>
              <a:buNone/>
              <a:defRPr sz="2200" b="0"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11"/>
        <p:cNvGrpSpPr/>
        <p:nvPr/>
      </p:nvGrpSpPr>
      <p:grpSpPr>
        <a:xfrm>
          <a:off x="0" y="0"/>
          <a:ext cx="0" cy="0"/>
          <a:chOff x="0" y="0"/>
          <a:chExt cx="0" cy="0"/>
        </a:xfrm>
      </p:grpSpPr>
      <p:sp>
        <p:nvSpPr>
          <p:cNvPr id="112" name="Google Shape;112;p123"/>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13" name="Google Shape;113;p123"/>
          <p:cNvPicPr preferRelativeResize="0"/>
          <p:nvPr/>
        </p:nvPicPr>
        <p:blipFill rotWithShape="1">
          <a:blip r:embed="rId2">
            <a:alphaModFix/>
          </a:blip>
          <a:srcRect/>
          <a:stretch/>
        </p:blipFill>
        <p:spPr>
          <a:xfrm>
            <a:off x="4235062" y="4352298"/>
            <a:ext cx="662760" cy="492186"/>
          </a:xfrm>
          <a:prstGeom prst="rect">
            <a:avLst/>
          </a:prstGeom>
          <a:noFill/>
          <a:ln>
            <a:noFill/>
          </a:ln>
        </p:spPr>
      </p:pic>
      <p:sp>
        <p:nvSpPr>
          <p:cNvPr id="114" name="Google Shape;114;p123"/>
          <p:cNvSpPr txBox="1">
            <a:spLocks noGrp="1"/>
          </p:cNvSpPr>
          <p:nvPr>
            <p:ph type="title"/>
          </p:nvPr>
        </p:nvSpPr>
        <p:spPr>
          <a:xfrm>
            <a:off x="457200" y="2145261"/>
            <a:ext cx="8229600" cy="857250"/>
          </a:xfrm>
          <a:prstGeom prst="rect">
            <a:avLst/>
          </a:prstGeom>
          <a:noFill/>
          <a:ln>
            <a:noFill/>
          </a:ln>
        </p:spPr>
        <p:txBody>
          <a:bodyPr spcFirstLastPara="1" wrap="square" lIns="34275" tIns="17125" rIns="34275" bIns="17125" anchor="ctr" anchorCtr="0">
            <a:noAutofit/>
          </a:bodyPr>
          <a:lstStyle>
            <a:lvl1pPr marR="0" lvl="0" algn="ctr" rtl="0">
              <a:spcBef>
                <a:spcPts val="0"/>
              </a:spcBef>
              <a:spcAft>
                <a:spcPts val="0"/>
              </a:spcAft>
              <a:buClr>
                <a:srgbClr val="FFFFFF"/>
              </a:buClr>
              <a:buSzPts val="2200"/>
              <a:buFont typeface="Helvetica Neue"/>
              <a:buNone/>
              <a:defRPr sz="2200" b="0"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06"/>
          <p:cNvSpPr/>
          <p:nvPr/>
        </p:nvSpPr>
        <p:spPr>
          <a:xfrm>
            <a:off x="4414" y="856059"/>
            <a:ext cx="9142810" cy="4291385"/>
          </a:xfrm>
          <a:prstGeom prst="rect">
            <a:avLst/>
          </a:prstGeom>
          <a:solidFill>
            <a:srgbClr val="D5D5D5">
              <a:alpha val="24705"/>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 name="Google Shape;21;p106"/>
          <p:cNvSpPr txBox="1">
            <a:spLocks noGrp="1"/>
          </p:cNvSpPr>
          <p:nvPr>
            <p:ph type="title"/>
          </p:nvPr>
        </p:nvSpPr>
        <p:spPr>
          <a:xfrm>
            <a:off x="196070" y="275816"/>
            <a:ext cx="8490730" cy="479822"/>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dk1"/>
              </a:buClr>
              <a:buSzPts val="1900"/>
              <a:buFont typeface="Helvetica Neue"/>
              <a:buNone/>
              <a:defRPr sz="2600" b="1" i="0" u="none" strike="noStrike" cap="none">
                <a:solidFill>
                  <a:schemeClr val="dk1"/>
                </a:solidFill>
                <a:latin typeface="Helvetica Neue" charset="0"/>
                <a:ea typeface="Helvetica Neue" charset="0"/>
                <a:cs typeface="Helvetica Neue" charset="0"/>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22" name="Google Shape;22;p106"/>
          <p:cNvSpPr txBox="1">
            <a:spLocks noGrp="1"/>
          </p:cNvSpPr>
          <p:nvPr>
            <p:ph type="body" idx="1"/>
          </p:nvPr>
        </p:nvSpPr>
        <p:spPr>
          <a:xfrm>
            <a:off x="457200" y="1105852"/>
            <a:ext cx="8229600" cy="3260170"/>
          </a:xfrm>
          <a:prstGeom prst="rect">
            <a:avLst/>
          </a:prstGeom>
          <a:noFill/>
          <a:ln>
            <a:noFill/>
          </a:ln>
        </p:spPr>
        <p:txBody>
          <a:bodyPr spcFirstLastPara="1" wrap="square" lIns="81625" tIns="40800" rIns="81625" bIns="40800" anchor="t" anchorCtr="0">
            <a:normAutofit/>
          </a:bodyPr>
          <a:lstStyle>
            <a:lvl1pPr marL="457200" lvl="0" indent="-330200" algn="l">
              <a:spcBef>
                <a:spcPts val="320"/>
              </a:spcBef>
              <a:spcAft>
                <a:spcPts val="0"/>
              </a:spcAft>
              <a:buClr>
                <a:schemeClr val="dk1"/>
              </a:buClr>
              <a:buSzPts val="1600"/>
              <a:buChar char="•"/>
              <a:defRPr sz="1800"/>
            </a:lvl1pPr>
            <a:lvl2pPr marL="914400" lvl="1" indent="-323850" algn="l">
              <a:spcBef>
                <a:spcPts val="300"/>
              </a:spcBef>
              <a:spcAft>
                <a:spcPts val="0"/>
              </a:spcAft>
              <a:buClr>
                <a:schemeClr val="dk1"/>
              </a:buClr>
              <a:buSzPts val="1500"/>
              <a:buChar char="–"/>
              <a:defRPr sz="1500"/>
            </a:lvl2pPr>
            <a:lvl3pPr marL="1371600" lvl="2" indent="-304800" algn="l">
              <a:spcBef>
                <a:spcPts val="240"/>
              </a:spcBef>
              <a:spcAft>
                <a:spcPts val="0"/>
              </a:spcAft>
              <a:buClr>
                <a:schemeClr val="dk1"/>
              </a:buClr>
              <a:buSzPts val="1200"/>
              <a:buChar char="•"/>
              <a:defRPr sz="1200"/>
            </a:lvl3pPr>
            <a:lvl4pPr marL="1828800" lvl="3" indent="-285750" algn="l">
              <a:spcBef>
                <a:spcPts val="180"/>
              </a:spcBef>
              <a:spcAft>
                <a:spcPts val="0"/>
              </a:spcAft>
              <a:buClr>
                <a:schemeClr val="dk1"/>
              </a:buClr>
              <a:buSzPts val="900"/>
              <a:buChar char="–"/>
              <a:defRPr sz="900"/>
            </a:lvl4pPr>
            <a:lvl5pPr marL="2286000" lvl="4" indent="-285750" algn="l">
              <a:spcBef>
                <a:spcPts val="180"/>
              </a:spcBef>
              <a:spcAft>
                <a:spcPts val="0"/>
              </a:spcAft>
              <a:buClr>
                <a:schemeClr val="dk1"/>
              </a:buClr>
              <a:buSzPts val="900"/>
              <a:buChar char="»"/>
              <a:defRPr sz="9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
        <p:nvSpPr>
          <p:cNvPr id="23" name="Google Shape;23;p106"/>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06"/>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06"/>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115"/>
        <p:cNvGrpSpPr/>
        <p:nvPr/>
      </p:nvGrpSpPr>
      <p:grpSpPr>
        <a:xfrm>
          <a:off x="0" y="0"/>
          <a:ext cx="0" cy="0"/>
          <a:chOff x="0" y="0"/>
          <a:chExt cx="0" cy="0"/>
        </a:xfrm>
      </p:grpSpPr>
      <p:pic>
        <p:nvPicPr>
          <p:cNvPr id="116" name="Google Shape;116;p124" descr="slide_bg_middle_middle.png"/>
          <p:cNvPicPr preferRelativeResize="0"/>
          <p:nvPr/>
        </p:nvPicPr>
        <p:blipFill rotWithShape="1">
          <a:blip r:embed="rId2">
            <a:alphaModFix/>
          </a:blip>
          <a:srcRect/>
          <a:stretch/>
        </p:blipFill>
        <p:spPr>
          <a:xfrm>
            <a:off x="-1" y="8"/>
            <a:ext cx="9144001" cy="5162549"/>
          </a:xfrm>
          <a:prstGeom prst="rect">
            <a:avLst/>
          </a:prstGeom>
          <a:noFill/>
          <a:ln>
            <a:noFill/>
          </a:ln>
        </p:spPr>
      </p:pic>
      <p:sp>
        <p:nvSpPr>
          <p:cNvPr id="117" name="Google Shape;117;p124"/>
          <p:cNvSpPr txBox="1">
            <a:spLocks noGrp="1"/>
          </p:cNvSpPr>
          <p:nvPr>
            <p:ph type="title"/>
          </p:nvPr>
        </p:nvSpPr>
        <p:spPr>
          <a:xfrm>
            <a:off x="410736" y="507273"/>
            <a:ext cx="8014934" cy="479822"/>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lt1"/>
              </a:buClr>
              <a:buSzPts val="1900"/>
              <a:buFont typeface="Helvetica Neue"/>
              <a:buNone/>
              <a:defRPr sz="1900" b="1"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_Title and Content">
  <p:cSld name="11_Title and Content">
    <p:spTree>
      <p:nvGrpSpPr>
        <p:cNvPr id="1" name="Shape 118"/>
        <p:cNvGrpSpPr/>
        <p:nvPr/>
      </p:nvGrpSpPr>
      <p:grpSpPr>
        <a:xfrm>
          <a:off x="0" y="0"/>
          <a:ext cx="0" cy="0"/>
          <a:chOff x="0" y="0"/>
          <a:chExt cx="0" cy="0"/>
        </a:xfrm>
      </p:grpSpPr>
      <p:sp>
        <p:nvSpPr>
          <p:cNvPr id="119" name="Google Shape;119;p125"/>
          <p:cNvSpPr txBox="1">
            <a:spLocks noGrp="1"/>
          </p:cNvSpPr>
          <p:nvPr>
            <p:ph type="title"/>
          </p:nvPr>
        </p:nvSpPr>
        <p:spPr>
          <a:xfrm>
            <a:off x="304802" y="19846"/>
            <a:ext cx="8606700" cy="8574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dk1"/>
              </a:buClr>
              <a:buSzPts val="2600"/>
              <a:buFont typeface="Helvetica Neue Light"/>
              <a:buNone/>
              <a:defRPr sz="2600" b="0" i="0" u="none" strike="noStrike" cap="none">
                <a:solidFill>
                  <a:schemeClr val="dk1"/>
                </a:solidFill>
                <a:latin typeface="Helvetica Neue Light"/>
                <a:ea typeface="Helvetica Neue Light"/>
                <a:cs typeface="Helvetica Neue Light"/>
                <a:sym typeface="Helvetica Neue Light"/>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6"/>
        <p:cNvGrpSpPr/>
        <p:nvPr/>
      </p:nvGrpSpPr>
      <p:grpSpPr>
        <a:xfrm>
          <a:off x="0" y="0"/>
          <a:ext cx="0" cy="0"/>
          <a:chOff x="0" y="0"/>
          <a:chExt cx="0" cy="0"/>
        </a:xfrm>
      </p:grpSpPr>
      <p:sp>
        <p:nvSpPr>
          <p:cNvPr id="127" name="Google Shape;127;g59b5b5f607_0_21"/>
          <p:cNvSpPr/>
          <p:nvPr/>
        </p:nvSpPr>
        <p:spPr>
          <a:xfrm>
            <a:off x="4414" y="856059"/>
            <a:ext cx="9142800" cy="4291500"/>
          </a:xfrm>
          <a:prstGeom prst="rect">
            <a:avLst/>
          </a:prstGeom>
          <a:solidFill>
            <a:srgbClr val="D5D5D5">
              <a:alpha val="24710"/>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 name="Google Shape;128;g59b5b5f607_0_21"/>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9" name="Google Shape;129;g59b5b5f607_0_21"/>
          <p:cNvSpPr txBox="1">
            <a:spLocks noGrp="1"/>
          </p:cNvSpPr>
          <p:nvPr>
            <p:ph type="body" idx="1"/>
          </p:nvPr>
        </p:nvSpPr>
        <p:spPr>
          <a:xfrm>
            <a:off x="457200" y="1105852"/>
            <a:ext cx="8229600" cy="3260100"/>
          </a:xfrm>
          <a:prstGeom prst="rect">
            <a:avLst/>
          </a:prstGeom>
          <a:noFill/>
          <a:ln>
            <a:noFill/>
          </a:ln>
        </p:spPr>
        <p:txBody>
          <a:bodyPr spcFirstLastPara="1" wrap="square" lIns="81625" tIns="40800" rIns="81625" bIns="40800" anchor="t" anchorCtr="0">
            <a:noAutofit/>
          </a:bodyPr>
          <a:lstStyle>
            <a:lvl1pPr marL="457200" lvl="0" indent="-330200" algn="l" rtl="0">
              <a:spcBef>
                <a:spcPts val="320"/>
              </a:spcBef>
              <a:spcAft>
                <a:spcPts val="0"/>
              </a:spcAft>
              <a:buClr>
                <a:schemeClr val="dk1"/>
              </a:buClr>
              <a:buSzPts val="1600"/>
              <a:buChar char="•"/>
              <a:defRPr sz="1600"/>
            </a:lvl1pPr>
            <a:lvl2pPr marL="914400" lvl="1" indent="-323850" algn="l" rtl="0">
              <a:spcBef>
                <a:spcPts val="300"/>
              </a:spcBef>
              <a:spcAft>
                <a:spcPts val="0"/>
              </a:spcAft>
              <a:buClr>
                <a:schemeClr val="dk1"/>
              </a:buClr>
              <a:buSzPts val="1500"/>
              <a:buChar char="–"/>
              <a:defRPr sz="1500"/>
            </a:lvl2pPr>
            <a:lvl3pPr marL="1371600" lvl="2" indent="-304800" algn="l" rtl="0">
              <a:spcBef>
                <a:spcPts val="240"/>
              </a:spcBef>
              <a:spcAft>
                <a:spcPts val="0"/>
              </a:spcAft>
              <a:buClr>
                <a:schemeClr val="dk1"/>
              </a:buClr>
              <a:buSzPts val="1200"/>
              <a:buChar char="•"/>
              <a:defRPr sz="1200"/>
            </a:lvl3pPr>
            <a:lvl4pPr marL="1828800" lvl="3" indent="-285750" algn="l" rtl="0">
              <a:spcBef>
                <a:spcPts val="180"/>
              </a:spcBef>
              <a:spcAft>
                <a:spcPts val="0"/>
              </a:spcAft>
              <a:buClr>
                <a:schemeClr val="dk1"/>
              </a:buClr>
              <a:buSzPts val="900"/>
              <a:buChar char="–"/>
              <a:defRPr sz="900"/>
            </a:lvl4pPr>
            <a:lvl5pPr marL="2286000" lvl="4" indent="-285750" algn="l" rtl="0">
              <a:spcBef>
                <a:spcPts val="180"/>
              </a:spcBef>
              <a:spcAft>
                <a:spcPts val="0"/>
              </a:spcAft>
              <a:buClr>
                <a:schemeClr val="dk1"/>
              </a:buClr>
              <a:buSzPts val="900"/>
              <a:buChar char="»"/>
              <a:defRPr sz="9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30" name="Google Shape;130;g59b5b5f607_0_21"/>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1" name="Google Shape;131;g59b5b5f607_0_21"/>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2" name="Google Shape;132;g59b5b5f607_0_21"/>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Title and Content">
  <p:cSld name="4_Title and Content">
    <p:bg>
      <p:bgPr>
        <a:solidFill>
          <a:srgbClr val="F94636"/>
        </a:solidFill>
        <a:effectLst/>
      </p:bgPr>
    </p:bg>
    <p:spTree>
      <p:nvGrpSpPr>
        <p:cNvPr id="1" name="Shape 133"/>
        <p:cNvGrpSpPr/>
        <p:nvPr/>
      </p:nvGrpSpPr>
      <p:grpSpPr>
        <a:xfrm>
          <a:off x="0" y="0"/>
          <a:ext cx="0" cy="0"/>
          <a:chOff x="0" y="0"/>
          <a:chExt cx="0" cy="0"/>
        </a:xfrm>
      </p:grpSpPr>
      <p:sp>
        <p:nvSpPr>
          <p:cNvPr id="134" name="Google Shape;134;g59b5b5f607_0_28"/>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5" name="Google Shape;135;g59b5b5f607_0_28"/>
          <p:cNvSpPr txBox="1">
            <a:spLocks noGrp="1"/>
          </p:cNvSpPr>
          <p:nvPr>
            <p:ph type="title"/>
          </p:nvPr>
        </p:nvSpPr>
        <p:spPr>
          <a:xfrm>
            <a:off x="457200" y="2143125"/>
            <a:ext cx="8229600" cy="857400"/>
          </a:xfrm>
          <a:prstGeom prst="rect">
            <a:avLst/>
          </a:prstGeom>
          <a:noFill/>
          <a:ln>
            <a:noFill/>
          </a:ln>
        </p:spPr>
        <p:txBody>
          <a:bodyPr spcFirstLastPara="1" wrap="square" lIns="91400" tIns="91400" rIns="91400" bIns="91400" anchor="ctr" anchorCtr="0">
            <a:noAutofit/>
          </a:bodyPr>
          <a:lstStyle>
            <a:lvl1pPr marR="0" lvl="0" algn="ctr" rtl="0">
              <a:spcBef>
                <a:spcPts val="0"/>
              </a:spcBef>
              <a:spcAft>
                <a:spcPts val="0"/>
              </a:spcAft>
              <a:buClr>
                <a:srgbClr val="FFFFFF"/>
              </a:buClr>
              <a:buSzPts val="2600"/>
              <a:buFont typeface="Arial"/>
              <a:buNone/>
              <a:defRPr sz="2400" b="0" i="0" u="none" strike="noStrike" cap="none">
                <a:solidFill>
                  <a:srgbClr val="FFFFFF"/>
                </a:solidFill>
                <a:latin typeface="Helvetica Neue"/>
                <a:ea typeface="Helvetica Neue"/>
                <a:cs typeface="Helvetica Neue"/>
                <a:sym typeface="Helvetica Neue"/>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pic>
        <p:nvPicPr>
          <p:cNvPr id="136" name="Google Shape;136;g59b5b5f607_0_28"/>
          <p:cNvPicPr preferRelativeResize="0"/>
          <p:nvPr/>
        </p:nvPicPr>
        <p:blipFill rotWithShape="1">
          <a:blip r:embed="rId2">
            <a:alphaModFix/>
          </a:blip>
          <a:srcRect/>
          <a:stretch/>
        </p:blipFill>
        <p:spPr>
          <a:xfrm>
            <a:off x="4203834" y="4255618"/>
            <a:ext cx="736331" cy="5468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7"/>
        <p:cNvGrpSpPr/>
        <p:nvPr/>
      </p:nvGrpSpPr>
      <p:grpSpPr>
        <a:xfrm>
          <a:off x="0" y="0"/>
          <a:ext cx="0" cy="0"/>
          <a:chOff x="0" y="0"/>
          <a:chExt cx="0" cy="0"/>
        </a:xfrm>
      </p:grpSpPr>
      <p:sp>
        <p:nvSpPr>
          <p:cNvPr id="138" name="Google Shape;138;g59b5b5f607_0_32"/>
          <p:cNvSpPr txBox="1">
            <a:spLocks noGrp="1"/>
          </p:cNvSpPr>
          <p:nvPr>
            <p:ph type="ctrTitle"/>
          </p:nvPr>
        </p:nvSpPr>
        <p:spPr>
          <a:xfrm>
            <a:off x="685800" y="1597819"/>
            <a:ext cx="7772400" cy="1102500"/>
          </a:xfrm>
          <a:prstGeom prst="rect">
            <a:avLst/>
          </a:prstGeom>
          <a:noFill/>
          <a:ln>
            <a:noFill/>
          </a:ln>
        </p:spPr>
        <p:txBody>
          <a:bodyPr spcFirstLastPara="1" wrap="square" lIns="34275" tIns="17125" rIns="34275" bIns="17125" anchor="t"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39" name="Google Shape;139;g59b5b5f607_0_32"/>
          <p:cNvSpPr txBox="1">
            <a:spLocks noGrp="1"/>
          </p:cNvSpPr>
          <p:nvPr>
            <p:ph type="subTitle" idx="1"/>
          </p:nvPr>
        </p:nvSpPr>
        <p:spPr>
          <a:xfrm>
            <a:off x="1371600" y="2914650"/>
            <a:ext cx="6400800" cy="1314300"/>
          </a:xfrm>
          <a:prstGeom prst="rect">
            <a:avLst/>
          </a:prstGeom>
          <a:noFill/>
          <a:ln>
            <a:noFill/>
          </a:ln>
        </p:spPr>
        <p:txBody>
          <a:bodyPr spcFirstLastPara="1" wrap="square" lIns="81625" tIns="40800" rIns="81625" bIns="40800" anchor="t" anchorCtr="0">
            <a:noAutofit/>
          </a:bodyPr>
          <a:lstStyle>
            <a:lvl1pPr lvl="0" algn="ctr" rtl="0">
              <a:spcBef>
                <a:spcPts val="320"/>
              </a:spcBef>
              <a:spcAft>
                <a:spcPts val="0"/>
              </a:spcAft>
              <a:buClr>
                <a:srgbClr val="888888"/>
              </a:buClr>
              <a:buSzPts val="1600"/>
              <a:buNone/>
              <a:defRPr>
                <a:solidFill>
                  <a:srgbClr val="888888"/>
                </a:solidFill>
              </a:defRPr>
            </a:lvl1pPr>
            <a:lvl2pPr lvl="1" algn="ctr" rtl="0">
              <a:spcBef>
                <a:spcPts val="300"/>
              </a:spcBef>
              <a:spcAft>
                <a:spcPts val="0"/>
              </a:spcAft>
              <a:buClr>
                <a:srgbClr val="888888"/>
              </a:buClr>
              <a:buSzPts val="1500"/>
              <a:buNone/>
              <a:defRPr>
                <a:solidFill>
                  <a:srgbClr val="888888"/>
                </a:solidFill>
              </a:defRPr>
            </a:lvl2pPr>
            <a:lvl3pPr lvl="2" algn="ctr" rtl="0">
              <a:spcBef>
                <a:spcPts val="240"/>
              </a:spcBef>
              <a:spcAft>
                <a:spcPts val="0"/>
              </a:spcAft>
              <a:buClr>
                <a:srgbClr val="888888"/>
              </a:buClr>
              <a:buSzPts val="1200"/>
              <a:buNone/>
              <a:defRPr>
                <a:solidFill>
                  <a:srgbClr val="888888"/>
                </a:solidFill>
              </a:defRPr>
            </a:lvl3pPr>
            <a:lvl4pPr lvl="3" algn="ctr" rtl="0">
              <a:spcBef>
                <a:spcPts val="180"/>
              </a:spcBef>
              <a:spcAft>
                <a:spcPts val="0"/>
              </a:spcAft>
              <a:buClr>
                <a:srgbClr val="888888"/>
              </a:buClr>
              <a:buSzPts val="900"/>
              <a:buNone/>
              <a:defRPr>
                <a:solidFill>
                  <a:srgbClr val="888888"/>
                </a:solidFill>
              </a:defRPr>
            </a:lvl4pPr>
            <a:lvl5pPr lvl="4" algn="ctr" rtl="0">
              <a:spcBef>
                <a:spcPts val="180"/>
              </a:spcBef>
              <a:spcAft>
                <a:spcPts val="0"/>
              </a:spcAft>
              <a:buClr>
                <a:srgbClr val="888888"/>
              </a:buClr>
              <a:buSzPts val="900"/>
              <a:buNone/>
              <a:defRPr>
                <a:solidFill>
                  <a:srgbClr val="888888"/>
                </a:solidFill>
              </a:defRPr>
            </a:lvl5pPr>
            <a:lvl6pPr lvl="5" algn="ctr" rtl="0">
              <a:spcBef>
                <a:spcPts val="360"/>
              </a:spcBef>
              <a:spcAft>
                <a:spcPts val="0"/>
              </a:spcAft>
              <a:buClr>
                <a:srgbClr val="888888"/>
              </a:buClr>
              <a:buSzPts val="1800"/>
              <a:buNone/>
              <a:defRPr>
                <a:solidFill>
                  <a:srgbClr val="888888"/>
                </a:solidFill>
              </a:defRPr>
            </a:lvl6pPr>
            <a:lvl7pPr lvl="6" algn="ctr" rtl="0">
              <a:spcBef>
                <a:spcPts val="360"/>
              </a:spcBef>
              <a:spcAft>
                <a:spcPts val="0"/>
              </a:spcAft>
              <a:buClr>
                <a:srgbClr val="888888"/>
              </a:buClr>
              <a:buSzPts val="1800"/>
              <a:buNone/>
              <a:defRPr>
                <a:solidFill>
                  <a:srgbClr val="888888"/>
                </a:solidFill>
              </a:defRPr>
            </a:lvl7pPr>
            <a:lvl8pPr lvl="7" algn="ctr" rtl="0">
              <a:spcBef>
                <a:spcPts val="360"/>
              </a:spcBef>
              <a:spcAft>
                <a:spcPts val="0"/>
              </a:spcAft>
              <a:buClr>
                <a:srgbClr val="888888"/>
              </a:buClr>
              <a:buSzPts val="1800"/>
              <a:buNone/>
              <a:defRPr>
                <a:solidFill>
                  <a:srgbClr val="888888"/>
                </a:solidFill>
              </a:defRPr>
            </a:lvl8pPr>
            <a:lvl9pPr lvl="8" algn="ctr" rtl="0">
              <a:spcBef>
                <a:spcPts val="360"/>
              </a:spcBef>
              <a:spcAft>
                <a:spcPts val="0"/>
              </a:spcAft>
              <a:buClr>
                <a:srgbClr val="888888"/>
              </a:buClr>
              <a:buSzPts val="1800"/>
              <a:buNone/>
              <a:defRPr>
                <a:solidFill>
                  <a:srgbClr val="888888"/>
                </a:solidFill>
              </a:defRPr>
            </a:lvl9pPr>
          </a:lstStyle>
          <a:p>
            <a:endParaRPr/>
          </a:p>
        </p:txBody>
      </p:sp>
      <p:sp>
        <p:nvSpPr>
          <p:cNvPr id="140" name="Google Shape;140;g59b5b5f607_0_32"/>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1" name="Google Shape;141;g59b5b5f607_0_32"/>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2" name="Google Shape;142;g59b5b5f607_0_32"/>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143" name="Google Shape;143;g59b5b5f607_0_32" descr="Image"/>
          <p:cNvPicPr preferRelativeResize="0"/>
          <p:nvPr/>
        </p:nvPicPr>
        <p:blipFill rotWithShape="1">
          <a:blip r:embed="rId2">
            <a:alphaModFix/>
          </a:blip>
          <a:srcRect/>
          <a:stretch/>
        </p:blipFill>
        <p:spPr>
          <a:xfrm>
            <a:off x="0" y="315739"/>
            <a:ext cx="9142808" cy="4776395"/>
          </a:xfrm>
          <a:prstGeom prst="rect">
            <a:avLst/>
          </a:prstGeom>
          <a:noFill/>
          <a:ln>
            <a:noFill/>
          </a:ln>
        </p:spPr>
      </p:pic>
      <p:cxnSp>
        <p:nvCxnSpPr>
          <p:cNvPr id="144" name="Google Shape;144;g59b5b5f607_0_32"/>
          <p:cNvCxnSpPr/>
          <p:nvPr/>
        </p:nvCxnSpPr>
        <p:spPr>
          <a:xfrm>
            <a:off x="-5283" y="5116512"/>
            <a:ext cx="9162300" cy="0"/>
          </a:xfrm>
          <a:prstGeom prst="straightConnector1">
            <a:avLst/>
          </a:prstGeom>
          <a:noFill/>
          <a:ln w="28575" cap="flat" cmpd="sng">
            <a:solidFill>
              <a:srgbClr val="FF644E"/>
            </a:solidFill>
            <a:prstDash val="solid"/>
            <a:miter lim="400000"/>
            <a:headEnd type="none" w="sm" len="sm"/>
            <a:tailEnd type="none" w="sm" len="sm"/>
          </a:ln>
        </p:spPr>
      </p:cxnSp>
      <p:sp>
        <p:nvSpPr>
          <p:cNvPr id="145" name="Google Shape;145;g59b5b5f607_0_32"/>
          <p:cNvSpPr txBox="1"/>
          <p:nvPr/>
        </p:nvSpPr>
        <p:spPr>
          <a:xfrm>
            <a:off x="382190" y="1245880"/>
            <a:ext cx="8387400" cy="408600"/>
          </a:xfrm>
          <a:prstGeom prst="rect">
            <a:avLst/>
          </a:prstGeom>
          <a:noFill/>
          <a:ln>
            <a:noFill/>
          </a:ln>
        </p:spPr>
        <p:txBody>
          <a:bodyPr spcFirstLastPara="1" wrap="square" lIns="19025" tIns="19025" rIns="19025" bIns="19025" anchor="t" anchorCtr="0">
            <a:noAutofit/>
          </a:bodyPr>
          <a:lstStyle/>
          <a:p>
            <a:pPr marL="0" marR="0" lvl="0" indent="0" algn="ctr" rtl="0">
              <a:lnSpc>
                <a:spcPct val="90000"/>
              </a:lnSpc>
              <a:spcBef>
                <a:spcPts val="0"/>
              </a:spcBef>
              <a:spcAft>
                <a:spcPts val="0"/>
              </a:spcAft>
              <a:buNone/>
            </a:pPr>
            <a:r>
              <a:rPr lang="en-US" sz="2800" b="1" i="0" u="none" strike="noStrike" cap="none">
                <a:solidFill>
                  <a:srgbClr val="000000"/>
                </a:solidFill>
                <a:latin typeface="Helvetica Neue"/>
                <a:ea typeface="Helvetica Neue"/>
                <a:cs typeface="Helvetica Neue"/>
                <a:sym typeface="Helvetica Neue"/>
              </a:rPr>
              <a:t>Human-Scale Analytics</a:t>
            </a:r>
            <a:endParaRPr sz="2800" b="1" i="0" u="none" strike="noStrike" cap="none">
              <a:solidFill>
                <a:srgbClr val="000000"/>
              </a:solidFill>
              <a:latin typeface="Helvetica Neue"/>
              <a:ea typeface="Helvetica Neue"/>
              <a:cs typeface="Helvetica Neue"/>
              <a:sym typeface="Helvetica Neue"/>
            </a:endParaRPr>
          </a:p>
        </p:txBody>
      </p:sp>
      <p:pic>
        <p:nvPicPr>
          <p:cNvPr id="146" name="Google Shape;146;g59b5b5f607_0_32"/>
          <p:cNvPicPr preferRelativeResize="0"/>
          <p:nvPr/>
        </p:nvPicPr>
        <p:blipFill rotWithShape="1">
          <a:blip r:embed="rId3">
            <a:alphaModFix/>
          </a:blip>
          <a:srcRect/>
          <a:stretch/>
        </p:blipFill>
        <p:spPr>
          <a:xfrm>
            <a:off x="4110490" y="291362"/>
            <a:ext cx="921828" cy="684578"/>
          </a:xfrm>
          <a:prstGeom prst="rect">
            <a:avLst/>
          </a:prstGeom>
          <a:noFill/>
          <a:ln>
            <a:noFill/>
          </a:ln>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9_Title and Content">
  <p:cSld name="11_Title and Content">
    <p:spTree>
      <p:nvGrpSpPr>
        <p:cNvPr id="1" name="Shape 147"/>
        <p:cNvGrpSpPr/>
        <p:nvPr/>
      </p:nvGrpSpPr>
      <p:grpSpPr>
        <a:xfrm>
          <a:off x="0" y="0"/>
          <a:ext cx="0" cy="0"/>
          <a:chOff x="0" y="0"/>
          <a:chExt cx="0" cy="0"/>
        </a:xfrm>
      </p:grpSpPr>
      <p:sp>
        <p:nvSpPr>
          <p:cNvPr id="148" name="Google Shape;148;g59b5b5f607_0_42"/>
          <p:cNvSpPr txBox="1">
            <a:spLocks noGrp="1"/>
          </p:cNvSpPr>
          <p:nvPr>
            <p:ph type="title"/>
          </p:nvPr>
        </p:nvSpPr>
        <p:spPr>
          <a:xfrm>
            <a:off x="304802" y="19846"/>
            <a:ext cx="8606700" cy="8574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dk1"/>
              </a:buClr>
              <a:buSzPts val="2600"/>
              <a:buFont typeface="Helvetica Neue Light"/>
              <a:buNone/>
              <a:defRPr sz="2600" b="0" i="0" u="none" strike="noStrike" cap="none">
                <a:solidFill>
                  <a:schemeClr val="dk1"/>
                </a:solidFill>
                <a:latin typeface="Helvetica Neue Light"/>
                <a:ea typeface="Helvetica Neue Light"/>
                <a:cs typeface="Helvetica Neue Light"/>
                <a:sym typeface="Helvetica Neue Light"/>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149"/>
        <p:cNvGrpSpPr/>
        <p:nvPr/>
      </p:nvGrpSpPr>
      <p:grpSpPr>
        <a:xfrm>
          <a:off x="0" y="0"/>
          <a:ext cx="0" cy="0"/>
          <a:chOff x="0" y="0"/>
          <a:chExt cx="0" cy="0"/>
        </a:xfrm>
      </p:grpSpPr>
      <p:sp>
        <p:nvSpPr>
          <p:cNvPr id="150" name="Google Shape;150;g59b5b5f607_0_44"/>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1" name="Google Shape;151;g59b5b5f607_0_44"/>
          <p:cNvSpPr txBox="1">
            <a:spLocks noGrp="1"/>
          </p:cNvSpPr>
          <p:nvPr>
            <p:ph type="title"/>
          </p:nvPr>
        </p:nvSpPr>
        <p:spPr>
          <a:xfrm>
            <a:off x="457200" y="2145261"/>
            <a:ext cx="8229600" cy="857400"/>
          </a:xfrm>
          <a:prstGeom prst="rect">
            <a:avLst/>
          </a:prstGeom>
          <a:noFill/>
          <a:ln>
            <a:noFill/>
          </a:ln>
        </p:spPr>
        <p:txBody>
          <a:bodyPr spcFirstLastPara="1" wrap="square" lIns="34275" tIns="17125" rIns="34275" bIns="17125" anchor="ctr" anchorCtr="0">
            <a:noAutofit/>
          </a:bodyPr>
          <a:lstStyle>
            <a:lvl1pPr marR="0" lvl="0" algn="ctr" rtl="0">
              <a:spcBef>
                <a:spcPts val="0"/>
              </a:spcBef>
              <a:spcAft>
                <a:spcPts val="0"/>
              </a:spcAft>
              <a:buClr>
                <a:srgbClr val="FFFFFF"/>
              </a:buClr>
              <a:buSzPts val="4300"/>
              <a:buFont typeface="Helvetica Neue"/>
              <a:buNone/>
              <a:defRPr sz="4300" b="1" i="0" u="none" strike="noStrike" cap="none">
                <a:solidFill>
                  <a:srgbClr val="FFFFFF"/>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52" name="Google Shape;152;g59b5b5f607_0_44"/>
          <p:cNvSpPr txBox="1">
            <a:spLocks noGrp="1"/>
          </p:cNvSpPr>
          <p:nvPr>
            <p:ph type="body" idx="1"/>
          </p:nvPr>
        </p:nvSpPr>
        <p:spPr>
          <a:xfrm>
            <a:off x="685800" y="3528895"/>
            <a:ext cx="7772400" cy="566100"/>
          </a:xfrm>
          <a:prstGeom prst="rect">
            <a:avLst/>
          </a:prstGeom>
          <a:noFill/>
          <a:ln>
            <a:noFill/>
          </a:ln>
        </p:spPr>
        <p:txBody>
          <a:bodyPr spcFirstLastPara="1" wrap="square" lIns="81625" tIns="40800" rIns="81625" bIns="40800" anchor="b" anchorCtr="0">
            <a:noAutofit/>
          </a:bodyPr>
          <a:lstStyle>
            <a:lvl1pPr marL="457200" lvl="0" indent="-228600" algn="ctr" rtl="0">
              <a:spcBef>
                <a:spcPts val="360"/>
              </a:spcBef>
              <a:spcAft>
                <a:spcPts val="0"/>
              </a:spcAft>
              <a:buClr>
                <a:schemeClr val="lt1"/>
              </a:buClr>
              <a:buSzPts val="1800"/>
              <a:buNone/>
              <a:defRPr sz="1800">
                <a:solidFill>
                  <a:schemeClr val="lt1"/>
                </a:solidFill>
              </a:defRPr>
            </a:lvl1pPr>
            <a:lvl2pPr marL="914400" lvl="1" indent="-228600" algn="l" rtl="0">
              <a:spcBef>
                <a:spcPts val="320"/>
              </a:spcBef>
              <a:spcAft>
                <a:spcPts val="0"/>
              </a:spcAft>
              <a:buClr>
                <a:srgbClr val="888888"/>
              </a:buClr>
              <a:buSzPts val="1600"/>
              <a:buNone/>
              <a:defRPr sz="1600">
                <a:solidFill>
                  <a:srgbClr val="888888"/>
                </a:solidFill>
              </a:defRPr>
            </a:lvl2pPr>
            <a:lvl3pPr marL="1371600" lvl="2" indent="-228600" algn="l" rtl="0">
              <a:spcBef>
                <a:spcPts val="280"/>
              </a:spcBef>
              <a:spcAft>
                <a:spcPts val="0"/>
              </a:spcAft>
              <a:buClr>
                <a:srgbClr val="888888"/>
              </a:buClr>
              <a:buSzPts val="1400"/>
              <a:buNone/>
              <a:defRPr sz="1400">
                <a:solidFill>
                  <a:srgbClr val="888888"/>
                </a:solidFill>
              </a:defRPr>
            </a:lvl3pPr>
            <a:lvl4pPr marL="1828800" lvl="3" indent="-228600" algn="l" rtl="0">
              <a:spcBef>
                <a:spcPts val="240"/>
              </a:spcBef>
              <a:spcAft>
                <a:spcPts val="0"/>
              </a:spcAft>
              <a:buClr>
                <a:srgbClr val="888888"/>
              </a:buClr>
              <a:buSzPts val="1200"/>
              <a:buNone/>
              <a:defRPr sz="1200">
                <a:solidFill>
                  <a:srgbClr val="888888"/>
                </a:solidFill>
              </a:defRPr>
            </a:lvl4pPr>
            <a:lvl5pPr marL="2286000" lvl="4" indent="-228600" algn="l" rtl="0">
              <a:spcBef>
                <a:spcPts val="240"/>
              </a:spcBef>
              <a:spcAft>
                <a:spcPts val="0"/>
              </a:spcAft>
              <a:buClr>
                <a:srgbClr val="888888"/>
              </a:buClr>
              <a:buSzPts val="1200"/>
              <a:buNone/>
              <a:defRPr sz="1200">
                <a:solidFill>
                  <a:srgbClr val="888888"/>
                </a:solidFill>
              </a:defRPr>
            </a:lvl5pPr>
            <a:lvl6pPr marL="2743200" lvl="5" indent="-228600" algn="l" rtl="0">
              <a:spcBef>
                <a:spcPts val="240"/>
              </a:spcBef>
              <a:spcAft>
                <a:spcPts val="0"/>
              </a:spcAft>
              <a:buClr>
                <a:srgbClr val="888888"/>
              </a:buClr>
              <a:buSzPts val="1200"/>
              <a:buNone/>
              <a:defRPr sz="1200">
                <a:solidFill>
                  <a:srgbClr val="888888"/>
                </a:solidFill>
              </a:defRPr>
            </a:lvl6pPr>
            <a:lvl7pPr marL="3200400" lvl="6" indent="-228600" algn="l" rtl="0">
              <a:spcBef>
                <a:spcPts val="240"/>
              </a:spcBef>
              <a:spcAft>
                <a:spcPts val="0"/>
              </a:spcAft>
              <a:buClr>
                <a:srgbClr val="888888"/>
              </a:buClr>
              <a:buSzPts val="1200"/>
              <a:buNone/>
              <a:defRPr sz="1200">
                <a:solidFill>
                  <a:srgbClr val="888888"/>
                </a:solidFill>
              </a:defRPr>
            </a:lvl7pPr>
            <a:lvl8pPr marL="3657600" lvl="7" indent="-228600" algn="l" rtl="0">
              <a:spcBef>
                <a:spcPts val="240"/>
              </a:spcBef>
              <a:spcAft>
                <a:spcPts val="0"/>
              </a:spcAft>
              <a:buClr>
                <a:srgbClr val="888888"/>
              </a:buClr>
              <a:buSzPts val="1200"/>
              <a:buNone/>
              <a:defRPr sz="1200">
                <a:solidFill>
                  <a:srgbClr val="888888"/>
                </a:solidFill>
              </a:defRPr>
            </a:lvl8pPr>
            <a:lvl9pPr marL="4114800" lvl="8" indent="-228600" algn="l" rtl="0">
              <a:spcBef>
                <a:spcPts val="240"/>
              </a:spcBef>
              <a:spcAft>
                <a:spcPts val="0"/>
              </a:spcAft>
              <a:buClr>
                <a:srgbClr val="888888"/>
              </a:buClr>
              <a:buSzPts val="1200"/>
              <a:buNone/>
              <a:defRPr sz="1200">
                <a:solidFill>
                  <a:srgbClr val="888888"/>
                </a:solidFill>
              </a:defRPr>
            </a:lvl9pPr>
          </a:lstStyle>
          <a:p>
            <a:endParaRPr/>
          </a:p>
        </p:txBody>
      </p:sp>
      <p:pic>
        <p:nvPicPr>
          <p:cNvPr id="153" name="Google Shape;153;g59b5b5f607_0_44"/>
          <p:cNvPicPr preferRelativeResize="0"/>
          <p:nvPr/>
        </p:nvPicPr>
        <p:blipFill rotWithShape="1">
          <a:blip r:embed="rId2">
            <a:alphaModFix/>
          </a:blip>
          <a:srcRect/>
          <a:stretch/>
        </p:blipFill>
        <p:spPr>
          <a:xfrm>
            <a:off x="4108937" y="389970"/>
            <a:ext cx="926122" cy="687767"/>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Graphic Light Gray Background">
  <p:cSld name="Graphic Light Gray Background">
    <p:spTree>
      <p:nvGrpSpPr>
        <p:cNvPr id="1" name="Shape 154"/>
        <p:cNvGrpSpPr/>
        <p:nvPr/>
      </p:nvGrpSpPr>
      <p:grpSpPr>
        <a:xfrm>
          <a:off x="0" y="0"/>
          <a:ext cx="0" cy="0"/>
          <a:chOff x="0" y="0"/>
          <a:chExt cx="0" cy="0"/>
        </a:xfrm>
      </p:grpSpPr>
      <p:sp>
        <p:nvSpPr>
          <p:cNvPr id="155" name="Google Shape;155;g59b5b5f607_0_49"/>
          <p:cNvSpPr/>
          <p:nvPr/>
        </p:nvSpPr>
        <p:spPr>
          <a:xfrm>
            <a:off x="4415" y="856060"/>
            <a:ext cx="9144000" cy="4291500"/>
          </a:xfrm>
          <a:prstGeom prst="rect">
            <a:avLst/>
          </a:prstGeom>
          <a:solidFill>
            <a:srgbClr val="D5D5D5">
              <a:alpha val="24710"/>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Helvetica Neue"/>
              <a:ea typeface="Helvetica Neue"/>
              <a:cs typeface="Helvetica Neue"/>
              <a:sym typeface="Helvetica Neue"/>
            </a:endParaRPr>
          </a:p>
        </p:txBody>
      </p:sp>
      <p:sp>
        <p:nvSpPr>
          <p:cNvPr id="156" name="Google Shape;156;g59b5b5f607_0_49"/>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157" name="Google Shape;157;g59b5b5f607_0_49"/>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58"/>
        <p:cNvGrpSpPr/>
        <p:nvPr/>
      </p:nvGrpSpPr>
      <p:grpSpPr>
        <a:xfrm>
          <a:off x="0" y="0"/>
          <a:ext cx="0" cy="0"/>
          <a:chOff x="0" y="0"/>
          <a:chExt cx="0" cy="0"/>
        </a:xfrm>
      </p:grpSpPr>
      <p:sp>
        <p:nvSpPr>
          <p:cNvPr id="159" name="Google Shape;159;g59b5b5f607_0_53"/>
          <p:cNvSpPr txBox="1">
            <a:spLocks noGrp="1"/>
          </p:cNvSpPr>
          <p:nvPr>
            <p:ph type="body" idx="1"/>
          </p:nvPr>
        </p:nvSpPr>
        <p:spPr>
          <a:xfrm>
            <a:off x="457200" y="1114425"/>
            <a:ext cx="8165700" cy="3403200"/>
          </a:xfrm>
          <a:prstGeom prst="rect">
            <a:avLst/>
          </a:prstGeom>
          <a:noFill/>
          <a:ln>
            <a:noFill/>
          </a:ln>
        </p:spPr>
        <p:txBody>
          <a:bodyPr spcFirstLastPara="1" wrap="square" lIns="81625" tIns="40800" rIns="81625" bIns="40800" anchor="t" anchorCtr="0">
            <a:noAutofit/>
          </a:bodyPr>
          <a:lstStyle>
            <a:lvl1pPr marL="457200" lvl="0" indent="-330200" algn="l" rtl="0">
              <a:spcBef>
                <a:spcPts val="320"/>
              </a:spcBef>
              <a:spcAft>
                <a:spcPts val="0"/>
              </a:spcAft>
              <a:buClr>
                <a:schemeClr val="dk1"/>
              </a:buClr>
              <a:buSzPts val="1600"/>
              <a:buChar char="•"/>
              <a:defRPr sz="1600"/>
            </a:lvl1pPr>
            <a:lvl2pPr marL="914400" lvl="1" indent="-311150" algn="l" rtl="0">
              <a:spcBef>
                <a:spcPts val="260"/>
              </a:spcBef>
              <a:spcAft>
                <a:spcPts val="0"/>
              </a:spcAft>
              <a:buClr>
                <a:schemeClr val="dk1"/>
              </a:buClr>
              <a:buSzPts val="1300"/>
              <a:buChar char="–"/>
              <a:defRPr sz="1300"/>
            </a:lvl2pPr>
            <a:lvl3pPr marL="1371600" lvl="2" indent="-292100" algn="l" rtl="0">
              <a:spcBef>
                <a:spcPts val="200"/>
              </a:spcBef>
              <a:spcAft>
                <a:spcPts val="0"/>
              </a:spcAft>
              <a:buClr>
                <a:schemeClr val="dk1"/>
              </a:buClr>
              <a:buSzPts val="1000"/>
              <a:buChar char="•"/>
              <a:defRPr sz="1000"/>
            </a:lvl3pPr>
            <a:lvl4pPr marL="1828800" lvl="3" indent="-285750" algn="l" rtl="0">
              <a:spcBef>
                <a:spcPts val="180"/>
              </a:spcBef>
              <a:spcAft>
                <a:spcPts val="0"/>
              </a:spcAft>
              <a:buClr>
                <a:schemeClr val="dk1"/>
              </a:buClr>
              <a:buSzPts val="900"/>
              <a:buChar char="–"/>
              <a:defRPr sz="900"/>
            </a:lvl4pPr>
            <a:lvl5pPr marL="2286000" lvl="4" indent="-285750" algn="l" rtl="0">
              <a:spcBef>
                <a:spcPts val="180"/>
              </a:spcBef>
              <a:spcAft>
                <a:spcPts val="0"/>
              </a:spcAft>
              <a:buClr>
                <a:schemeClr val="dk1"/>
              </a:buClr>
              <a:buSzPts val="900"/>
              <a:buChar char="»"/>
              <a:defRPr sz="9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160" name="Google Shape;160;g59b5b5f607_0_53"/>
          <p:cNvSpPr txBox="1">
            <a:spLocks noGrp="1"/>
          </p:cNvSpPr>
          <p:nvPr>
            <p:ph type="body" idx="2"/>
          </p:nvPr>
        </p:nvSpPr>
        <p:spPr>
          <a:xfrm>
            <a:off x="12269788" y="2400300"/>
            <a:ext cx="10898100" cy="6789000"/>
          </a:xfrm>
          <a:prstGeom prst="rect">
            <a:avLst/>
          </a:prstGeom>
          <a:noFill/>
          <a:ln>
            <a:noFill/>
          </a:ln>
        </p:spPr>
        <p:txBody>
          <a:bodyPr spcFirstLastPara="1" wrap="square" lIns="81625" tIns="40800" rIns="81625" bIns="40800" anchor="t" anchorCtr="0">
            <a:noAutofit/>
          </a:bodyPr>
          <a:lstStyle>
            <a:lvl1pPr marL="457200" lvl="0" indent="-387350" algn="l" rtl="0">
              <a:spcBef>
                <a:spcPts val="500"/>
              </a:spcBef>
              <a:spcAft>
                <a:spcPts val="0"/>
              </a:spcAft>
              <a:buClr>
                <a:schemeClr val="dk1"/>
              </a:buClr>
              <a:buSzPts val="2500"/>
              <a:buChar char="•"/>
              <a:defRPr sz="2500"/>
            </a:lvl1pPr>
            <a:lvl2pPr marL="914400" lvl="1" indent="-361950" algn="l" rtl="0">
              <a:spcBef>
                <a:spcPts val="420"/>
              </a:spcBef>
              <a:spcAft>
                <a:spcPts val="0"/>
              </a:spcAft>
              <a:buClr>
                <a:schemeClr val="dk1"/>
              </a:buClr>
              <a:buSzPts val="2100"/>
              <a:buChar char="–"/>
              <a:defRPr sz="21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161" name="Google Shape;161;g59b5b5f607_0_53"/>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2" name="Google Shape;162;g59b5b5f607_0_53"/>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3" name="Google Shape;163;g59b5b5f607_0_53"/>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164" name="Google Shape;164;g59b5b5f607_0_53"/>
          <p:cNvSpPr txBox="1">
            <a:spLocks noGrp="1"/>
          </p:cNvSpPr>
          <p:nvPr>
            <p:ph type="title"/>
          </p:nvPr>
        </p:nvSpPr>
        <p:spPr>
          <a:xfrm>
            <a:off x="196070" y="275816"/>
            <a:ext cx="8426700" cy="479700"/>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65"/>
        <p:cNvGrpSpPr/>
        <p:nvPr/>
      </p:nvGrpSpPr>
      <p:grpSpPr>
        <a:xfrm>
          <a:off x="0" y="0"/>
          <a:ext cx="0" cy="0"/>
          <a:chOff x="0" y="0"/>
          <a:chExt cx="0" cy="0"/>
        </a:xfrm>
      </p:grpSpPr>
      <p:sp>
        <p:nvSpPr>
          <p:cNvPr id="166" name="Google Shape;166;g59b5b5f607_0_60"/>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7" name="Google Shape;167;g59b5b5f607_0_60"/>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8" name="Google Shape;168;g59b5b5f607_0_60"/>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169" name="Google Shape;169;g59b5b5f607_0_60"/>
          <p:cNvSpPr txBox="1">
            <a:spLocks noGrp="1"/>
          </p:cNvSpPr>
          <p:nvPr>
            <p:ph type="title"/>
          </p:nvPr>
        </p:nvSpPr>
        <p:spPr>
          <a:xfrm>
            <a:off x="196070" y="275816"/>
            <a:ext cx="8229600" cy="479700"/>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Title and Content">
  <p:cSld name="4_Title and Content">
    <p:bg>
      <p:bgPr>
        <a:solidFill>
          <a:srgbClr val="F94636"/>
        </a:solidFill>
        <a:effectLst/>
      </p:bgPr>
    </p:bg>
    <p:spTree>
      <p:nvGrpSpPr>
        <p:cNvPr id="1" name="Shape 26"/>
        <p:cNvGrpSpPr/>
        <p:nvPr/>
      </p:nvGrpSpPr>
      <p:grpSpPr>
        <a:xfrm>
          <a:off x="0" y="0"/>
          <a:ext cx="0" cy="0"/>
          <a:chOff x="0" y="0"/>
          <a:chExt cx="0" cy="0"/>
        </a:xfrm>
      </p:grpSpPr>
      <p:sp>
        <p:nvSpPr>
          <p:cNvPr id="27" name="Google Shape;27;p107"/>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 name="Google Shape;28;p107"/>
          <p:cNvSpPr txBox="1">
            <a:spLocks noGrp="1"/>
          </p:cNvSpPr>
          <p:nvPr>
            <p:ph type="title"/>
          </p:nvPr>
        </p:nvSpPr>
        <p:spPr>
          <a:xfrm>
            <a:off x="457200" y="2143125"/>
            <a:ext cx="8229600" cy="857250"/>
          </a:xfrm>
          <a:prstGeom prst="rect">
            <a:avLst/>
          </a:prstGeom>
          <a:noFill/>
          <a:ln>
            <a:noFill/>
          </a:ln>
        </p:spPr>
        <p:txBody>
          <a:bodyPr spcFirstLastPara="1" wrap="square" lIns="91400" tIns="91400" rIns="91400" bIns="91400" anchor="ctr" anchorCtr="0">
            <a:noAutofit/>
          </a:bodyPr>
          <a:lstStyle>
            <a:lvl1pPr marR="0" lvl="0" algn="ctr" rtl="0">
              <a:spcBef>
                <a:spcPts val="0"/>
              </a:spcBef>
              <a:spcAft>
                <a:spcPts val="0"/>
              </a:spcAft>
              <a:buClr>
                <a:srgbClr val="FFFFFF"/>
              </a:buClr>
              <a:buSzPts val="2600"/>
              <a:buFont typeface="Arial"/>
              <a:buNone/>
              <a:defRPr sz="2400" b="0"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pic>
        <p:nvPicPr>
          <p:cNvPr id="29" name="Google Shape;29;p107"/>
          <p:cNvPicPr preferRelativeResize="0"/>
          <p:nvPr/>
        </p:nvPicPr>
        <p:blipFill rotWithShape="1">
          <a:blip r:embed="rId2">
            <a:alphaModFix/>
          </a:blip>
          <a:srcRect/>
          <a:stretch/>
        </p:blipFill>
        <p:spPr>
          <a:xfrm>
            <a:off x="4203834" y="4255618"/>
            <a:ext cx="736332" cy="54682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0"/>
        <p:cNvGrpSpPr/>
        <p:nvPr/>
      </p:nvGrpSpPr>
      <p:grpSpPr>
        <a:xfrm>
          <a:off x="0" y="0"/>
          <a:ext cx="0" cy="0"/>
          <a:chOff x="0" y="0"/>
          <a:chExt cx="0" cy="0"/>
        </a:xfrm>
      </p:grpSpPr>
      <p:sp>
        <p:nvSpPr>
          <p:cNvPr id="171" name="Google Shape;171;g59b5b5f607_0_65"/>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2" name="Google Shape;172;g59b5b5f607_0_65"/>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3" name="Google Shape;173;g59b5b5f607_0_65"/>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4"/>
        <p:cNvGrpSpPr/>
        <p:nvPr/>
      </p:nvGrpSpPr>
      <p:grpSpPr>
        <a:xfrm>
          <a:off x="0" y="0"/>
          <a:ext cx="0" cy="0"/>
          <a:chOff x="0" y="0"/>
          <a:chExt cx="0" cy="0"/>
        </a:xfrm>
      </p:grpSpPr>
      <p:sp>
        <p:nvSpPr>
          <p:cNvPr id="175" name="Google Shape;175;g59b5b5f607_0_69"/>
          <p:cNvSpPr txBox="1">
            <a:spLocks noGrp="1"/>
          </p:cNvSpPr>
          <p:nvPr>
            <p:ph type="title"/>
          </p:nvPr>
        </p:nvSpPr>
        <p:spPr>
          <a:xfrm>
            <a:off x="1792288" y="3600450"/>
            <a:ext cx="5486400" cy="425100"/>
          </a:xfrm>
          <a:prstGeom prst="rect">
            <a:avLst/>
          </a:prstGeom>
          <a:noFill/>
          <a:ln>
            <a:noFill/>
          </a:ln>
        </p:spPr>
        <p:txBody>
          <a:bodyPr spcFirstLastPara="1" wrap="square" lIns="34275" tIns="17125" rIns="34275" bIns="17125" anchor="b" anchorCtr="0">
            <a:noAutofit/>
          </a:bodyPr>
          <a:lstStyle>
            <a:lvl1pPr marR="0" lvl="0" algn="ctr" rtl="0">
              <a:spcBef>
                <a:spcPts val="0"/>
              </a:spcBef>
              <a:spcAft>
                <a:spcPts val="0"/>
              </a:spcAft>
              <a:buClr>
                <a:schemeClr val="dk1"/>
              </a:buClr>
              <a:buSzPts val="1800"/>
              <a:buFont typeface="Helvetica Neue"/>
              <a:buNone/>
              <a:defRPr sz="18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76" name="Google Shape;176;g59b5b5f607_0_69"/>
          <p:cNvSpPr>
            <a:spLocks noGrp="1"/>
          </p:cNvSpPr>
          <p:nvPr>
            <p:ph type="pic" idx="2"/>
          </p:nvPr>
        </p:nvSpPr>
        <p:spPr>
          <a:xfrm>
            <a:off x="1792288" y="459581"/>
            <a:ext cx="5486400" cy="3086100"/>
          </a:xfrm>
          <a:prstGeom prst="rect">
            <a:avLst/>
          </a:prstGeom>
          <a:noFill/>
          <a:ln>
            <a:noFill/>
          </a:ln>
        </p:spPr>
        <p:txBody>
          <a:bodyPr spcFirstLastPara="1" wrap="square" lIns="81625" tIns="40800" rIns="81625" bIns="40800" anchor="t" anchorCtr="0">
            <a:noAutofit/>
          </a:bodyPr>
          <a:lstStyle>
            <a:lvl1pPr marR="0" lvl="0" algn="l" rtl="0">
              <a:spcBef>
                <a:spcPts val="560"/>
              </a:spcBef>
              <a:spcAft>
                <a:spcPts val="0"/>
              </a:spcAft>
              <a:buClr>
                <a:schemeClr val="dk1"/>
              </a:buClr>
              <a:buSzPts val="2800"/>
              <a:buFont typeface="Arial"/>
              <a:buNone/>
              <a:defRPr sz="2800" b="0" i="0" u="none" strike="noStrike" cap="none">
                <a:solidFill>
                  <a:schemeClr val="dk1"/>
                </a:solidFill>
                <a:latin typeface="Helvetica Neue"/>
                <a:ea typeface="Helvetica Neue"/>
                <a:cs typeface="Helvetica Neue"/>
                <a:sym typeface="Helvetica Neue"/>
              </a:defRPr>
            </a:lvl1pPr>
            <a:lvl2pPr marR="0" lvl="1" algn="l" rtl="0">
              <a:spcBef>
                <a:spcPts val="500"/>
              </a:spcBef>
              <a:spcAft>
                <a:spcPts val="0"/>
              </a:spcAft>
              <a:buClr>
                <a:schemeClr val="dk1"/>
              </a:buClr>
              <a:buSzPts val="2500"/>
              <a:buFont typeface="Arial"/>
              <a:buNone/>
              <a:defRPr sz="2500" b="0" i="0" u="none" strike="noStrike" cap="none">
                <a:solidFill>
                  <a:schemeClr val="dk1"/>
                </a:solidFill>
                <a:latin typeface="Helvetica Neue"/>
                <a:ea typeface="Helvetica Neue"/>
                <a:cs typeface="Helvetica Neue"/>
                <a:sym typeface="Helvetica Neue"/>
              </a:defRPr>
            </a:lvl2pPr>
            <a:lvl3pPr marR="0" lvl="2" algn="l" rtl="0">
              <a:spcBef>
                <a:spcPts val="420"/>
              </a:spcBef>
              <a:spcAft>
                <a:spcPts val="0"/>
              </a:spcAft>
              <a:buClr>
                <a:schemeClr val="dk1"/>
              </a:buClr>
              <a:buSzPts val="2100"/>
              <a:buFont typeface="Arial"/>
              <a:buNone/>
              <a:defRPr sz="2100" b="0" i="0" u="none" strike="noStrike" cap="none">
                <a:solidFill>
                  <a:schemeClr val="dk1"/>
                </a:solidFill>
                <a:latin typeface="Helvetica Neue"/>
                <a:ea typeface="Helvetica Neue"/>
                <a:cs typeface="Helvetica Neue"/>
                <a:sym typeface="Helvetica Neue"/>
              </a:defRPr>
            </a:lvl3pPr>
            <a:lvl4pPr marR="0" lvl="3" algn="l" rtl="0">
              <a:spcBef>
                <a:spcPts val="360"/>
              </a:spcBef>
              <a:spcAft>
                <a:spcPts val="0"/>
              </a:spcAft>
              <a:buClr>
                <a:schemeClr val="dk1"/>
              </a:buClr>
              <a:buSzPts val="1800"/>
              <a:buFont typeface="Arial"/>
              <a:buNone/>
              <a:defRPr sz="1800" b="0" i="0" u="none" strike="noStrike" cap="none">
                <a:solidFill>
                  <a:schemeClr val="dk1"/>
                </a:solidFill>
                <a:latin typeface="Helvetica Neue"/>
                <a:ea typeface="Helvetica Neue"/>
                <a:cs typeface="Helvetica Neue"/>
                <a:sym typeface="Helvetica Neue"/>
              </a:defRPr>
            </a:lvl4pPr>
            <a:lvl5pPr marR="0" lvl="4" algn="l" rtl="0">
              <a:spcBef>
                <a:spcPts val="360"/>
              </a:spcBef>
              <a:spcAft>
                <a:spcPts val="0"/>
              </a:spcAft>
              <a:buClr>
                <a:schemeClr val="dk1"/>
              </a:buClr>
              <a:buSzPts val="1800"/>
              <a:buFont typeface="Arial"/>
              <a:buNone/>
              <a:defRPr sz="1800" b="0" i="0" u="none" strike="noStrike" cap="none">
                <a:solidFill>
                  <a:schemeClr val="dk1"/>
                </a:solidFill>
                <a:latin typeface="Helvetica Neue"/>
                <a:ea typeface="Helvetica Neue"/>
                <a:cs typeface="Helvetica Neue"/>
                <a:sym typeface="Helvetica Neue"/>
              </a:defRPr>
            </a:lvl5pPr>
            <a:lvl6pPr marR="0" lvl="5" algn="l"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6pPr>
            <a:lvl7pPr marR="0" lvl="6" algn="l"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7pPr>
            <a:lvl8pPr marR="0" lvl="7" algn="l"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8pPr>
            <a:lvl9pPr marR="0" lvl="8" algn="l"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7" name="Google Shape;177;g59b5b5f607_0_69"/>
          <p:cNvSpPr txBox="1">
            <a:spLocks noGrp="1"/>
          </p:cNvSpPr>
          <p:nvPr>
            <p:ph type="body" idx="1"/>
          </p:nvPr>
        </p:nvSpPr>
        <p:spPr>
          <a:xfrm>
            <a:off x="1792288" y="4025503"/>
            <a:ext cx="5486400" cy="603600"/>
          </a:xfrm>
          <a:prstGeom prst="rect">
            <a:avLst/>
          </a:prstGeom>
          <a:noFill/>
          <a:ln>
            <a:noFill/>
          </a:ln>
        </p:spPr>
        <p:txBody>
          <a:bodyPr spcFirstLastPara="1" wrap="square" lIns="81625" tIns="40800" rIns="81625" bIns="40800" anchor="t" anchorCtr="0">
            <a:noAutofit/>
          </a:bodyPr>
          <a:lstStyle>
            <a:lvl1pPr marL="457200" lvl="0" indent="-228600" algn="ctr" rtl="0">
              <a:spcBef>
                <a:spcPts val="240"/>
              </a:spcBef>
              <a:spcAft>
                <a:spcPts val="0"/>
              </a:spcAft>
              <a:buClr>
                <a:schemeClr val="dk1"/>
              </a:buClr>
              <a:buSzPts val="1200"/>
              <a:buNone/>
              <a:defRPr sz="1200"/>
            </a:lvl1pPr>
            <a:lvl2pPr marL="914400" lvl="1" indent="-228600" algn="l" rtl="0">
              <a:spcBef>
                <a:spcPts val="220"/>
              </a:spcBef>
              <a:spcAft>
                <a:spcPts val="0"/>
              </a:spcAft>
              <a:buClr>
                <a:schemeClr val="dk1"/>
              </a:buClr>
              <a:buSzPts val="1100"/>
              <a:buNone/>
              <a:defRPr sz="1100"/>
            </a:lvl2pPr>
            <a:lvl3pPr marL="1371600" lvl="2" indent="-228600" algn="l" rtl="0">
              <a:spcBef>
                <a:spcPts val="180"/>
              </a:spcBef>
              <a:spcAft>
                <a:spcPts val="0"/>
              </a:spcAft>
              <a:buClr>
                <a:schemeClr val="dk1"/>
              </a:buClr>
              <a:buSzPts val="900"/>
              <a:buNone/>
              <a:defRPr sz="900"/>
            </a:lvl3pPr>
            <a:lvl4pPr marL="1828800" lvl="3" indent="-228600" algn="l" rtl="0">
              <a:spcBef>
                <a:spcPts val="160"/>
              </a:spcBef>
              <a:spcAft>
                <a:spcPts val="0"/>
              </a:spcAft>
              <a:buClr>
                <a:schemeClr val="dk1"/>
              </a:buClr>
              <a:buSzPts val="800"/>
              <a:buNone/>
              <a:defRPr sz="800"/>
            </a:lvl4pPr>
            <a:lvl5pPr marL="2286000" lvl="4" indent="-228600" algn="l" rtl="0">
              <a:spcBef>
                <a:spcPts val="160"/>
              </a:spcBef>
              <a:spcAft>
                <a:spcPts val="0"/>
              </a:spcAft>
              <a:buClr>
                <a:schemeClr val="dk1"/>
              </a:buClr>
              <a:buSzPts val="800"/>
              <a:buNone/>
              <a:defRPr sz="800"/>
            </a:lvl5pPr>
            <a:lvl6pPr marL="2743200" lvl="5" indent="-228600" algn="l" rtl="0">
              <a:spcBef>
                <a:spcPts val="160"/>
              </a:spcBef>
              <a:spcAft>
                <a:spcPts val="0"/>
              </a:spcAft>
              <a:buClr>
                <a:schemeClr val="dk1"/>
              </a:buClr>
              <a:buSzPts val="800"/>
              <a:buNone/>
              <a:defRPr sz="800"/>
            </a:lvl6pPr>
            <a:lvl7pPr marL="3200400" lvl="6" indent="-228600" algn="l" rtl="0">
              <a:spcBef>
                <a:spcPts val="160"/>
              </a:spcBef>
              <a:spcAft>
                <a:spcPts val="0"/>
              </a:spcAft>
              <a:buClr>
                <a:schemeClr val="dk1"/>
              </a:buClr>
              <a:buSzPts val="800"/>
              <a:buNone/>
              <a:defRPr sz="800"/>
            </a:lvl7pPr>
            <a:lvl8pPr marL="3657600" lvl="7" indent="-228600" algn="l" rtl="0">
              <a:spcBef>
                <a:spcPts val="160"/>
              </a:spcBef>
              <a:spcAft>
                <a:spcPts val="0"/>
              </a:spcAft>
              <a:buClr>
                <a:schemeClr val="dk1"/>
              </a:buClr>
              <a:buSzPts val="800"/>
              <a:buNone/>
              <a:defRPr sz="800"/>
            </a:lvl8pPr>
            <a:lvl9pPr marL="4114800" lvl="8" indent="-228600" algn="l" rtl="0">
              <a:spcBef>
                <a:spcPts val="160"/>
              </a:spcBef>
              <a:spcAft>
                <a:spcPts val="0"/>
              </a:spcAft>
              <a:buClr>
                <a:schemeClr val="dk1"/>
              </a:buClr>
              <a:buSzPts val="800"/>
              <a:buNone/>
              <a:defRPr sz="800"/>
            </a:lvl9pPr>
          </a:lstStyle>
          <a:p>
            <a:endParaRPr/>
          </a:p>
        </p:txBody>
      </p:sp>
      <p:sp>
        <p:nvSpPr>
          <p:cNvPr id="178" name="Google Shape;178;g59b5b5f607_0_69"/>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9" name="Google Shape;179;g59b5b5f607_0_69"/>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0" name="Google Shape;180;g59b5b5f607_0_69"/>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81"/>
        <p:cNvGrpSpPr/>
        <p:nvPr/>
      </p:nvGrpSpPr>
      <p:grpSpPr>
        <a:xfrm>
          <a:off x="0" y="0"/>
          <a:ext cx="0" cy="0"/>
          <a:chOff x="0" y="0"/>
          <a:chExt cx="0" cy="0"/>
        </a:xfrm>
      </p:grpSpPr>
      <p:sp>
        <p:nvSpPr>
          <p:cNvPr id="182" name="Google Shape;182;g59b5b5f607_0_76"/>
          <p:cNvSpPr txBox="1">
            <a:spLocks noGrp="1"/>
          </p:cNvSpPr>
          <p:nvPr>
            <p:ph type="ctrTitle"/>
          </p:nvPr>
        </p:nvSpPr>
        <p:spPr>
          <a:xfrm>
            <a:off x="685800" y="1597819"/>
            <a:ext cx="7772400" cy="1102500"/>
          </a:xfrm>
          <a:prstGeom prst="rect">
            <a:avLst/>
          </a:prstGeom>
          <a:noFill/>
          <a:ln>
            <a:noFill/>
          </a:ln>
        </p:spPr>
        <p:txBody>
          <a:bodyPr spcFirstLastPara="1" wrap="square" lIns="34275" tIns="17125" rIns="34275" bIns="17125" anchor="t"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83" name="Google Shape;183;g59b5b5f607_0_76"/>
          <p:cNvSpPr txBox="1">
            <a:spLocks noGrp="1"/>
          </p:cNvSpPr>
          <p:nvPr>
            <p:ph type="subTitle" idx="1"/>
          </p:nvPr>
        </p:nvSpPr>
        <p:spPr>
          <a:xfrm>
            <a:off x="1371600" y="2914650"/>
            <a:ext cx="6400800" cy="1314300"/>
          </a:xfrm>
          <a:prstGeom prst="rect">
            <a:avLst/>
          </a:prstGeom>
          <a:noFill/>
          <a:ln>
            <a:noFill/>
          </a:ln>
        </p:spPr>
        <p:txBody>
          <a:bodyPr spcFirstLastPara="1" wrap="square" lIns="81625" tIns="40800" rIns="81625" bIns="40800" anchor="t" anchorCtr="0">
            <a:noAutofit/>
          </a:bodyPr>
          <a:lstStyle>
            <a:lvl1pPr lvl="0" algn="ctr" rtl="0">
              <a:spcBef>
                <a:spcPts val="320"/>
              </a:spcBef>
              <a:spcAft>
                <a:spcPts val="0"/>
              </a:spcAft>
              <a:buClr>
                <a:srgbClr val="888888"/>
              </a:buClr>
              <a:buSzPts val="1600"/>
              <a:buNone/>
              <a:defRPr>
                <a:solidFill>
                  <a:srgbClr val="888888"/>
                </a:solidFill>
              </a:defRPr>
            </a:lvl1pPr>
            <a:lvl2pPr lvl="1" algn="ctr" rtl="0">
              <a:spcBef>
                <a:spcPts val="300"/>
              </a:spcBef>
              <a:spcAft>
                <a:spcPts val="0"/>
              </a:spcAft>
              <a:buClr>
                <a:srgbClr val="888888"/>
              </a:buClr>
              <a:buSzPts val="1500"/>
              <a:buNone/>
              <a:defRPr>
                <a:solidFill>
                  <a:srgbClr val="888888"/>
                </a:solidFill>
              </a:defRPr>
            </a:lvl2pPr>
            <a:lvl3pPr lvl="2" algn="ctr" rtl="0">
              <a:spcBef>
                <a:spcPts val="240"/>
              </a:spcBef>
              <a:spcAft>
                <a:spcPts val="0"/>
              </a:spcAft>
              <a:buClr>
                <a:srgbClr val="888888"/>
              </a:buClr>
              <a:buSzPts val="1200"/>
              <a:buNone/>
              <a:defRPr>
                <a:solidFill>
                  <a:srgbClr val="888888"/>
                </a:solidFill>
              </a:defRPr>
            </a:lvl3pPr>
            <a:lvl4pPr lvl="3" algn="ctr" rtl="0">
              <a:spcBef>
                <a:spcPts val="180"/>
              </a:spcBef>
              <a:spcAft>
                <a:spcPts val="0"/>
              </a:spcAft>
              <a:buClr>
                <a:srgbClr val="888888"/>
              </a:buClr>
              <a:buSzPts val="900"/>
              <a:buNone/>
              <a:defRPr>
                <a:solidFill>
                  <a:srgbClr val="888888"/>
                </a:solidFill>
              </a:defRPr>
            </a:lvl4pPr>
            <a:lvl5pPr lvl="4" algn="ctr" rtl="0">
              <a:spcBef>
                <a:spcPts val="180"/>
              </a:spcBef>
              <a:spcAft>
                <a:spcPts val="0"/>
              </a:spcAft>
              <a:buClr>
                <a:srgbClr val="888888"/>
              </a:buClr>
              <a:buSzPts val="900"/>
              <a:buNone/>
              <a:defRPr>
                <a:solidFill>
                  <a:srgbClr val="888888"/>
                </a:solidFill>
              </a:defRPr>
            </a:lvl5pPr>
            <a:lvl6pPr lvl="5" algn="ctr" rtl="0">
              <a:spcBef>
                <a:spcPts val="360"/>
              </a:spcBef>
              <a:spcAft>
                <a:spcPts val="0"/>
              </a:spcAft>
              <a:buClr>
                <a:srgbClr val="888888"/>
              </a:buClr>
              <a:buSzPts val="1800"/>
              <a:buNone/>
              <a:defRPr>
                <a:solidFill>
                  <a:srgbClr val="888888"/>
                </a:solidFill>
              </a:defRPr>
            </a:lvl6pPr>
            <a:lvl7pPr lvl="6" algn="ctr" rtl="0">
              <a:spcBef>
                <a:spcPts val="360"/>
              </a:spcBef>
              <a:spcAft>
                <a:spcPts val="0"/>
              </a:spcAft>
              <a:buClr>
                <a:srgbClr val="888888"/>
              </a:buClr>
              <a:buSzPts val="1800"/>
              <a:buNone/>
              <a:defRPr>
                <a:solidFill>
                  <a:srgbClr val="888888"/>
                </a:solidFill>
              </a:defRPr>
            </a:lvl7pPr>
            <a:lvl8pPr lvl="7" algn="ctr" rtl="0">
              <a:spcBef>
                <a:spcPts val="360"/>
              </a:spcBef>
              <a:spcAft>
                <a:spcPts val="0"/>
              </a:spcAft>
              <a:buClr>
                <a:srgbClr val="888888"/>
              </a:buClr>
              <a:buSzPts val="1800"/>
              <a:buNone/>
              <a:defRPr>
                <a:solidFill>
                  <a:srgbClr val="888888"/>
                </a:solidFill>
              </a:defRPr>
            </a:lvl8pPr>
            <a:lvl9pPr lvl="8" algn="ctr" rtl="0">
              <a:spcBef>
                <a:spcPts val="360"/>
              </a:spcBef>
              <a:spcAft>
                <a:spcPts val="0"/>
              </a:spcAft>
              <a:buClr>
                <a:srgbClr val="888888"/>
              </a:buClr>
              <a:buSzPts val="1800"/>
              <a:buNone/>
              <a:defRPr>
                <a:solidFill>
                  <a:srgbClr val="888888"/>
                </a:solidFill>
              </a:defRPr>
            </a:lvl9pPr>
          </a:lstStyle>
          <a:p>
            <a:endParaRPr/>
          </a:p>
        </p:txBody>
      </p:sp>
      <p:sp>
        <p:nvSpPr>
          <p:cNvPr id="184" name="Google Shape;184;g59b5b5f607_0_76"/>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5" name="Google Shape;185;g59b5b5f607_0_76"/>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6" name="Google Shape;186;g59b5b5f607_0_76"/>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187" name="Google Shape;187;g59b5b5f607_0_76" descr="Image"/>
          <p:cNvPicPr preferRelativeResize="0"/>
          <p:nvPr/>
        </p:nvPicPr>
        <p:blipFill rotWithShape="1">
          <a:blip r:embed="rId2">
            <a:alphaModFix/>
          </a:blip>
          <a:srcRect/>
          <a:stretch/>
        </p:blipFill>
        <p:spPr>
          <a:xfrm>
            <a:off x="0" y="315739"/>
            <a:ext cx="9142808" cy="4776395"/>
          </a:xfrm>
          <a:prstGeom prst="rect">
            <a:avLst/>
          </a:prstGeom>
          <a:noFill/>
          <a:ln>
            <a:noFill/>
          </a:ln>
        </p:spPr>
      </p:pic>
      <p:cxnSp>
        <p:nvCxnSpPr>
          <p:cNvPr id="188" name="Google Shape;188;g59b5b5f607_0_76"/>
          <p:cNvCxnSpPr/>
          <p:nvPr/>
        </p:nvCxnSpPr>
        <p:spPr>
          <a:xfrm>
            <a:off x="-5283" y="5116512"/>
            <a:ext cx="9162300" cy="0"/>
          </a:xfrm>
          <a:prstGeom prst="straightConnector1">
            <a:avLst/>
          </a:prstGeom>
          <a:noFill/>
          <a:ln w="139700" cap="flat" cmpd="sng">
            <a:solidFill>
              <a:srgbClr val="FF644E"/>
            </a:solidFill>
            <a:prstDash val="solid"/>
            <a:miter lim="400000"/>
            <a:headEnd type="none" w="sm" len="sm"/>
            <a:tailEnd type="none" w="sm" len="sm"/>
          </a:ln>
        </p:spPr>
      </p:cxnSp>
      <p:sp>
        <p:nvSpPr>
          <p:cNvPr id="189" name="Google Shape;189;g59b5b5f607_0_76"/>
          <p:cNvSpPr txBox="1"/>
          <p:nvPr/>
        </p:nvSpPr>
        <p:spPr>
          <a:xfrm>
            <a:off x="382190" y="1051560"/>
            <a:ext cx="8387400" cy="701100"/>
          </a:xfrm>
          <a:prstGeom prst="rect">
            <a:avLst/>
          </a:prstGeom>
          <a:noFill/>
          <a:ln>
            <a:noFill/>
          </a:ln>
        </p:spPr>
        <p:txBody>
          <a:bodyPr spcFirstLastPara="1" wrap="square" lIns="19025" tIns="19025" rIns="19025" bIns="19025" anchor="ctr" anchorCtr="0">
            <a:noAutofit/>
          </a:bodyPr>
          <a:lstStyle/>
          <a:p>
            <a:pPr marL="0" marR="0" lvl="0" indent="0" algn="ctr" rtl="0">
              <a:lnSpc>
                <a:spcPct val="90000"/>
              </a:lnSpc>
              <a:spcBef>
                <a:spcPts val="0"/>
              </a:spcBef>
              <a:spcAft>
                <a:spcPts val="0"/>
              </a:spcAft>
              <a:buNone/>
            </a:pPr>
            <a:r>
              <a:rPr lang="en-US" sz="3000" b="1" i="0" u="none" strike="noStrike" cap="none">
                <a:solidFill>
                  <a:srgbClr val="000000"/>
                </a:solidFill>
                <a:latin typeface="Helvetica Neue"/>
                <a:ea typeface="Helvetica Neue"/>
                <a:cs typeface="Helvetica Neue"/>
                <a:sym typeface="Helvetica Neue"/>
              </a:rPr>
              <a:t>Thank You</a:t>
            </a:r>
            <a:endParaRPr sz="3000" b="1" i="0" u="none" strike="noStrike" cap="none">
              <a:solidFill>
                <a:srgbClr val="000000"/>
              </a:solidFill>
              <a:latin typeface="Helvetica Neue"/>
              <a:ea typeface="Helvetica Neue"/>
              <a:cs typeface="Helvetica Neue"/>
              <a:sym typeface="Helvetica Neue"/>
            </a:endParaRPr>
          </a:p>
        </p:txBody>
      </p:sp>
      <p:pic>
        <p:nvPicPr>
          <p:cNvPr id="190" name="Google Shape;190;g59b5b5f607_0_76"/>
          <p:cNvPicPr preferRelativeResize="0"/>
          <p:nvPr/>
        </p:nvPicPr>
        <p:blipFill rotWithShape="1">
          <a:blip r:embed="rId3">
            <a:alphaModFix/>
            <a:extLst>
              <a:ext uri="{28A0092B-C50C-407E-A947-70E740481C1C}">
                <a14:useLocalDpi xmlns:a14="http://schemas.microsoft.com/office/drawing/2010/main"/>
              </a:ext>
            </a:extLst>
          </a:blip>
          <a:srcRect b="35224"/>
          <a:stretch/>
        </p:blipFill>
        <p:spPr>
          <a:xfrm>
            <a:off x="4110490" y="291363"/>
            <a:ext cx="921828" cy="443421"/>
          </a:xfrm>
          <a:prstGeom prst="rect">
            <a:avLst/>
          </a:prstGeom>
          <a:noFill/>
          <a:ln>
            <a:noFill/>
          </a:ln>
        </p:spPr>
      </p:pic>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91"/>
        <p:cNvGrpSpPr/>
        <p:nvPr/>
      </p:nvGrpSpPr>
      <p:grpSpPr>
        <a:xfrm>
          <a:off x="0" y="0"/>
          <a:ext cx="0" cy="0"/>
          <a:chOff x="0" y="0"/>
          <a:chExt cx="0" cy="0"/>
        </a:xfrm>
      </p:grpSpPr>
      <p:sp>
        <p:nvSpPr>
          <p:cNvPr id="192" name="Google Shape;192;g59b5b5f607_0_86"/>
          <p:cNvSpPr txBox="1">
            <a:spLocks noGrp="1"/>
          </p:cNvSpPr>
          <p:nvPr>
            <p:ph type="body" idx="1"/>
          </p:nvPr>
        </p:nvSpPr>
        <p:spPr>
          <a:xfrm>
            <a:off x="457200" y="1151335"/>
            <a:ext cx="4040100" cy="479700"/>
          </a:xfrm>
          <a:prstGeom prst="rect">
            <a:avLst/>
          </a:prstGeom>
          <a:noFill/>
          <a:ln>
            <a:noFill/>
          </a:ln>
        </p:spPr>
        <p:txBody>
          <a:bodyPr spcFirstLastPara="1" wrap="square" lIns="81625" tIns="40800" rIns="81625" bIns="40800" anchor="b" anchorCtr="0">
            <a:noAutofit/>
          </a:bodyPr>
          <a:lstStyle>
            <a:lvl1pPr marL="457200" lvl="0" indent="-228600" algn="l" rtl="0">
              <a:spcBef>
                <a:spcPts val="300"/>
              </a:spcBef>
              <a:spcAft>
                <a:spcPts val="0"/>
              </a:spcAft>
              <a:buClr>
                <a:schemeClr val="dk1"/>
              </a:buClr>
              <a:buSzPts val="1500"/>
              <a:buNone/>
              <a:defRPr sz="1500" b="1"/>
            </a:lvl1pPr>
            <a:lvl2pPr marL="914400" lvl="1" indent="-228600" algn="l" rtl="0">
              <a:spcBef>
                <a:spcPts val="360"/>
              </a:spcBef>
              <a:spcAft>
                <a:spcPts val="0"/>
              </a:spcAft>
              <a:buClr>
                <a:schemeClr val="dk1"/>
              </a:buClr>
              <a:buSzPts val="1800"/>
              <a:buNone/>
              <a:defRPr sz="1800" b="1"/>
            </a:lvl2pPr>
            <a:lvl3pPr marL="1371600" lvl="2" indent="-228600" algn="l" rtl="0">
              <a:spcBef>
                <a:spcPts val="320"/>
              </a:spcBef>
              <a:spcAft>
                <a:spcPts val="0"/>
              </a:spcAft>
              <a:buClr>
                <a:schemeClr val="dk1"/>
              </a:buClr>
              <a:buSzPts val="1600"/>
              <a:buNone/>
              <a:defRPr sz="1600" b="1"/>
            </a:lvl3pPr>
            <a:lvl4pPr marL="1828800" lvl="3" indent="-228600" algn="l" rtl="0">
              <a:spcBef>
                <a:spcPts val="280"/>
              </a:spcBef>
              <a:spcAft>
                <a:spcPts val="0"/>
              </a:spcAft>
              <a:buClr>
                <a:schemeClr val="dk1"/>
              </a:buClr>
              <a:buSzPts val="1400"/>
              <a:buNone/>
              <a:defRPr sz="1400" b="1"/>
            </a:lvl4pPr>
            <a:lvl5pPr marL="2286000" lvl="4" indent="-228600" algn="l" rtl="0">
              <a:spcBef>
                <a:spcPts val="280"/>
              </a:spcBef>
              <a:spcAft>
                <a:spcPts val="0"/>
              </a:spcAft>
              <a:buClr>
                <a:schemeClr val="dk1"/>
              </a:buClr>
              <a:buSzPts val="1400"/>
              <a:buNone/>
              <a:defRPr sz="1400" b="1"/>
            </a:lvl5pPr>
            <a:lvl6pPr marL="2743200" lvl="5" indent="-228600" algn="l" rtl="0">
              <a:spcBef>
                <a:spcPts val="280"/>
              </a:spcBef>
              <a:spcAft>
                <a:spcPts val="0"/>
              </a:spcAft>
              <a:buClr>
                <a:schemeClr val="dk1"/>
              </a:buClr>
              <a:buSzPts val="1400"/>
              <a:buNone/>
              <a:defRPr sz="1400" b="1"/>
            </a:lvl6pPr>
            <a:lvl7pPr marL="3200400" lvl="6" indent="-228600" algn="l" rtl="0">
              <a:spcBef>
                <a:spcPts val="280"/>
              </a:spcBef>
              <a:spcAft>
                <a:spcPts val="0"/>
              </a:spcAft>
              <a:buClr>
                <a:schemeClr val="dk1"/>
              </a:buClr>
              <a:buSzPts val="1400"/>
              <a:buNone/>
              <a:defRPr sz="1400" b="1"/>
            </a:lvl7pPr>
            <a:lvl8pPr marL="3657600" lvl="7" indent="-228600" algn="l" rtl="0">
              <a:spcBef>
                <a:spcPts val="280"/>
              </a:spcBef>
              <a:spcAft>
                <a:spcPts val="0"/>
              </a:spcAft>
              <a:buClr>
                <a:schemeClr val="dk1"/>
              </a:buClr>
              <a:buSzPts val="1400"/>
              <a:buNone/>
              <a:defRPr sz="1400" b="1"/>
            </a:lvl8pPr>
            <a:lvl9pPr marL="4114800" lvl="8" indent="-228600" algn="l" rtl="0">
              <a:spcBef>
                <a:spcPts val="280"/>
              </a:spcBef>
              <a:spcAft>
                <a:spcPts val="0"/>
              </a:spcAft>
              <a:buClr>
                <a:schemeClr val="dk1"/>
              </a:buClr>
              <a:buSzPts val="1400"/>
              <a:buNone/>
              <a:defRPr sz="1400" b="1"/>
            </a:lvl9pPr>
          </a:lstStyle>
          <a:p>
            <a:endParaRPr/>
          </a:p>
        </p:txBody>
      </p:sp>
      <p:sp>
        <p:nvSpPr>
          <p:cNvPr id="193" name="Google Shape;193;g59b5b5f607_0_86"/>
          <p:cNvSpPr txBox="1">
            <a:spLocks noGrp="1"/>
          </p:cNvSpPr>
          <p:nvPr>
            <p:ph type="body" idx="2"/>
          </p:nvPr>
        </p:nvSpPr>
        <p:spPr>
          <a:xfrm>
            <a:off x="457200" y="1631156"/>
            <a:ext cx="4040100" cy="2963400"/>
          </a:xfrm>
          <a:prstGeom prst="rect">
            <a:avLst/>
          </a:prstGeom>
          <a:noFill/>
          <a:ln>
            <a:noFill/>
          </a:ln>
        </p:spPr>
        <p:txBody>
          <a:bodyPr spcFirstLastPara="1" wrap="square" lIns="81625" tIns="40800" rIns="81625" bIns="40800" anchor="t" anchorCtr="0">
            <a:noAutofit/>
          </a:bodyPr>
          <a:lstStyle>
            <a:lvl1pPr marL="457200" lvl="0" indent="-323850" algn="l" rtl="0">
              <a:spcBef>
                <a:spcPts val="300"/>
              </a:spcBef>
              <a:spcAft>
                <a:spcPts val="0"/>
              </a:spcAft>
              <a:buClr>
                <a:schemeClr val="dk1"/>
              </a:buClr>
              <a:buSzPts val="1500"/>
              <a:buChar char="•"/>
              <a:defRPr sz="1500"/>
            </a:lvl1pPr>
            <a:lvl2pPr marL="914400" lvl="1" indent="-304800" algn="l" rtl="0">
              <a:spcBef>
                <a:spcPts val="240"/>
              </a:spcBef>
              <a:spcAft>
                <a:spcPts val="0"/>
              </a:spcAft>
              <a:buClr>
                <a:schemeClr val="dk1"/>
              </a:buClr>
              <a:buSzPts val="1200"/>
              <a:buChar char="–"/>
              <a:defRPr sz="1200"/>
            </a:lvl2pPr>
            <a:lvl3pPr marL="1371600" lvl="2" indent="-292100" algn="l" rtl="0">
              <a:spcBef>
                <a:spcPts val="200"/>
              </a:spcBef>
              <a:spcAft>
                <a:spcPts val="0"/>
              </a:spcAft>
              <a:buClr>
                <a:schemeClr val="dk1"/>
              </a:buClr>
              <a:buSzPts val="1000"/>
              <a:buChar char="•"/>
              <a:defRPr sz="1000"/>
            </a:lvl3pPr>
            <a:lvl4pPr marL="1828800" lvl="3" indent="-285750" algn="l" rtl="0">
              <a:spcBef>
                <a:spcPts val="180"/>
              </a:spcBef>
              <a:spcAft>
                <a:spcPts val="0"/>
              </a:spcAft>
              <a:buClr>
                <a:schemeClr val="dk1"/>
              </a:buClr>
              <a:buSzPts val="900"/>
              <a:buChar char="–"/>
              <a:defRPr sz="900"/>
            </a:lvl4pPr>
            <a:lvl5pPr marL="2286000" lvl="4" indent="-285750" algn="l" rtl="0">
              <a:spcBef>
                <a:spcPts val="180"/>
              </a:spcBef>
              <a:spcAft>
                <a:spcPts val="0"/>
              </a:spcAft>
              <a:buClr>
                <a:schemeClr val="dk1"/>
              </a:buClr>
              <a:buSzPts val="900"/>
              <a:buChar char="»"/>
              <a:defRPr sz="900"/>
            </a:lvl5pPr>
            <a:lvl6pPr marL="2743200" lvl="5" indent="-317500" algn="l" rtl="0">
              <a:spcBef>
                <a:spcPts val="280"/>
              </a:spcBef>
              <a:spcAft>
                <a:spcPts val="0"/>
              </a:spcAft>
              <a:buClr>
                <a:schemeClr val="dk1"/>
              </a:buClr>
              <a:buSzPts val="1400"/>
              <a:buChar char="•"/>
              <a:defRPr sz="1400"/>
            </a:lvl6pPr>
            <a:lvl7pPr marL="3200400" lvl="6" indent="-317500" algn="l" rtl="0">
              <a:spcBef>
                <a:spcPts val="280"/>
              </a:spcBef>
              <a:spcAft>
                <a:spcPts val="0"/>
              </a:spcAft>
              <a:buClr>
                <a:schemeClr val="dk1"/>
              </a:buClr>
              <a:buSzPts val="1400"/>
              <a:buChar char="•"/>
              <a:defRPr sz="1400"/>
            </a:lvl7pPr>
            <a:lvl8pPr marL="3657600" lvl="7" indent="-317500" algn="l" rtl="0">
              <a:spcBef>
                <a:spcPts val="280"/>
              </a:spcBef>
              <a:spcAft>
                <a:spcPts val="0"/>
              </a:spcAft>
              <a:buClr>
                <a:schemeClr val="dk1"/>
              </a:buClr>
              <a:buSzPts val="1400"/>
              <a:buChar char="•"/>
              <a:defRPr sz="1400"/>
            </a:lvl8pPr>
            <a:lvl9pPr marL="4114800" lvl="8" indent="-317500" algn="l" rtl="0">
              <a:spcBef>
                <a:spcPts val="280"/>
              </a:spcBef>
              <a:spcAft>
                <a:spcPts val="0"/>
              </a:spcAft>
              <a:buClr>
                <a:schemeClr val="dk1"/>
              </a:buClr>
              <a:buSzPts val="1400"/>
              <a:buChar char="•"/>
              <a:defRPr sz="1400"/>
            </a:lvl9pPr>
          </a:lstStyle>
          <a:p>
            <a:endParaRPr/>
          </a:p>
        </p:txBody>
      </p:sp>
      <p:sp>
        <p:nvSpPr>
          <p:cNvPr id="194" name="Google Shape;194;g59b5b5f607_0_86"/>
          <p:cNvSpPr txBox="1">
            <a:spLocks noGrp="1"/>
          </p:cNvSpPr>
          <p:nvPr>
            <p:ph type="body" idx="3"/>
          </p:nvPr>
        </p:nvSpPr>
        <p:spPr>
          <a:xfrm>
            <a:off x="4645026" y="1151335"/>
            <a:ext cx="4041900" cy="479700"/>
          </a:xfrm>
          <a:prstGeom prst="rect">
            <a:avLst/>
          </a:prstGeom>
          <a:noFill/>
          <a:ln>
            <a:noFill/>
          </a:ln>
        </p:spPr>
        <p:txBody>
          <a:bodyPr spcFirstLastPara="1" wrap="square" lIns="81625" tIns="40800" rIns="81625" bIns="40800" anchor="b" anchorCtr="0">
            <a:noAutofit/>
          </a:bodyPr>
          <a:lstStyle>
            <a:lvl1pPr marL="457200" lvl="0" indent="-228600" algn="l" rtl="0">
              <a:spcBef>
                <a:spcPts val="300"/>
              </a:spcBef>
              <a:spcAft>
                <a:spcPts val="0"/>
              </a:spcAft>
              <a:buClr>
                <a:schemeClr val="dk1"/>
              </a:buClr>
              <a:buSzPts val="1500"/>
              <a:buNone/>
              <a:defRPr sz="1500" b="1"/>
            </a:lvl1pPr>
            <a:lvl2pPr marL="914400" lvl="1" indent="-228600" algn="l" rtl="0">
              <a:spcBef>
                <a:spcPts val="360"/>
              </a:spcBef>
              <a:spcAft>
                <a:spcPts val="0"/>
              </a:spcAft>
              <a:buClr>
                <a:schemeClr val="dk1"/>
              </a:buClr>
              <a:buSzPts val="1800"/>
              <a:buNone/>
              <a:defRPr sz="1800" b="1"/>
            </a:lvl2pPr>
            <a:lvl3pPr marL="1371600" lvl="2" indent="-228600" algn="l" rtl="0">
              <a:spcBef>
                <a:spcPts val="320"/>
              </a:spcBef>
              <a:spcAft>
                <a:spcPts val="0"/>
              </a:spcAft>
              <a:buClr>
                <a:schemeClr val="dk1"/>
              </a:buClr>
              <a:buSzPts val="1600"/>
              <a:buNone/>
              <a:defRPr sz="1600" b="1"/>
            </a:lvl3pPr>
            <a:lvl4pPr marL="1828800" lvl="3" indent="-228600" algn="l" rtl="0">
              <a:spcBef>
                <a:spcPts val="280"/>
              </a:spcBef>
              <a:spcAft>
                <a:spcPts val="0"/>
              </a:spcAft>
              <a:buClr>
                <a:schemeClr val="dk1"/>
              </a:buClr>
              <a:buSzPts val="1400"/>
              <a:buNone/>
              <a:defRPr sz="1400" b="1"/>
            </a:lvl4pPr>
            <a:lvl5pPr marL="2286000" lvl="4" indent="-228600" algn="l" rtl="0">
              <a:spcBef>
                <a:spcPts val="280"/>
              </a:spcBef>
              <a:spcAft>
                <a:spcPts val="0"/>
              </a:spcAft>
              <a:buClr>
                <a:schemeClr val="dk1"/>
              </a:buClr>
              <a:buSzPts val="1400"/>
              <a:buNone/>
              <a:defRPr sz="1400" b="1"/>
            </a:lvl5pPr>
            <a:lvl6pPr marL="2743200" lvl="5" indent="-228600" algn="l" rtl="0">
              <a:spcBef>
                <a:spcPts val="280"/>
              </a:spcBef>
              <a:spcAft>
                <a:spcPts val="0"/>
              </a:spcAft>
              <a:buClr>
                <a:schemeClr val="dk1"/>
              </a:buClr>
              <a:buSzPts val="1400"/>
              <a:buNone/>
              <a:defRPr sz="1400" b="1"/>
            </a:lvl6pPr>
            <a:lvl7pPr marL="3200400" lvl="6" indent="-228600" algn="l" rtl="0">
              <a:spcBef>
                <a:spcPts val="280"/>
              </a:spcBef>
              <a:spcAft>
                <a:spcPts val="0"/>
              </a:spcAft>
              <a:buClr>
                <a:schemeClr val="dk1"/>
              </a:buClr>
              <a:buSzPts val="1400"/>
              <a:buNone/>
              <a:defRPr sz="1400" b="1"/>
            </a:lvl7pPr>
            <a:lvl8pPr marL="3657600" lvl="7" indent="-228600" algn="l" rtl="0">
              <a:spcBef>
                <a:spcPts val="280"/>
              </a:spcBef>
              <a:spcAft>
                <a:spcPts val="0"/>
              </a:spcAft>
              <a:buClr>
                <a:schemeClr val="dk1"/>
              </a:buClr>
              <a:buSzPts val="1400"/>
              <a:buNone/>
              <a:defRPr sz="1400" b="1"/>
            </a:lvl8pPr>
            <a:lvl9pPr marL="4114800" lvl="8" indent="-228600" algn="l" rtl="0">
              <a:spcBef>
                <a:spcPts val="280"/>
              </a:spcBef>
              <a:spcAft>
                <a:spcPts val="0"/>
              </a:spcAft>
              <a:buClr>
                <a:schemeClr val="dk1"/>
              </a:buClr>
              <a:buSzPts val="1400"/>
              <a:buNone/>
              <a:defRPr sz="1400" b="1"/>
            </a:lvl9pPr>
          </a:lstStyle>
          <a:p>
            <a:endParaRPr/>
          </a:p>
        </p:txBody>
      </p:sp>
      <p:sp>
        <p:nvSpPr>
          <p:cNvPr id="195" name="Google Shape;195;g59b5b5f607_0_86"/>
          <p:cNvSpPr txBox="1">
            <a:spLocks noGrp="1"/>
          </p:cNvSpPr>
          <p:nvPr>
            <p:ph type="body" idx="4"/>
          </p:nvPr>
        </p:nvSpPr>
        <p:spPr>
          <a:xfrm>
            <a:off x="4645026" y="1631156"/>
            <a:ext cx="4041900" cy="2963400"/>
          </a:xfrm>
          <a:prstGeom prst="rect">
            <a:avLst/>
          </a:prstGeom>
          <a:noFill/>
          <a:ln>
            <a:noFill/>
          </a:ln>
        </p:spPr>
        <p:txBody>
          <a:bodyPr spcFirstLastPara="1" wrap="square" lIns="81625" tIns="40800" rIns="81625" bIns="40800" anchor="t" anchorCtr="0">
            <a:noAutofit/>
          </a:bodyPr>
          <a:lstStyle>
            <a:lvl1pPr marL="457200" lvl="0" indent="-323850" algn="l" rtl="0">
              <a:spcBef>
                <a:spcPts val="300"/>
              </a:spcBef>
              <a:spcAft>
                <a:spcPts val="0"/>
              </a:spcAft>
              <a:buClr>
                <a:schemeClr val="dk1"/>
              </a:buClr>
              <a:buSzPts val="1500"/>
              <a:buChar char="•"/>
              <a:defRPr sz="1500"/>
            </a:lvl1pPr>
            <a:lvl2pPr marL="914400" lvl="1" indent="-304800" algn="l" rtl="0">
              <a:spcBef>
                <a:spcPts val="240"/>
              </a:spcBef>
              <a:spcAft>
                <a:spcPts val="0"/>
              </a:spcAft>
              <a:buClr>
                <a:schemeClr val="dk1"/>
              </a:buClr>
              <a:buSzPts val="1200"/>
              <a:buChar char="–"/>
              <a:defRPr sz="1200"/>
            </a:lvl2pPr>
            <a:lvl3pPr marL="1371600" lvl="2" indent="-292100" algn="l" rtl="0">
              <a:spcBef>
                <a:spcPts val="200"/>
              </a:spcBef>
              <a:spcAft>
                <a:spcPts val="0"/>
              </a:spcAft>
              <a:buClr>
                <a:schemeClr val="dk1"/>
              </a:buClr>
              <a:buSzPts val="1000"/>
              <a:buChar char="•"/>
              <a:defRPr sz="1000"/>
            </a:lvl3pPr>
            <a:lvl4pPr marL="1828800" lvl="3" indent="-285750" algn="l" rtl="0">
              <a:spcBef>
                <a:spcPts val="180"/>
              </a:spcBef>
              <a:spcAft>
                <a:spcPts val="0"/>
              </a:spcAft>
              <a:buClr>
                <a:schemeClr val="dk1"/>
              </a:buClr>
              <a:buSzPts val="900"/>
              <a:buChar char="–"/>
              <a:defRPr sz="900"/>
            </a:lvl4pPr>
            <a:lvl5pPr marL="2286000" lvl="4" indent="-285750" algn="l" rtl="0">
              <a:spcBef>
                <a:spcPts val="180"/>
              </a:spcBef>
              <a:spcAft>
                <a:spcPts val="0"/>
              </a:spcAft>
              <a:buClr>
                <a:schemeClr val="dk1"/>
              </a:buClr>
              <a:buSzPts val="900"/>
              <a:buChar char="»"/>
              <a:defRPr sz="900"/>
            </a:lvl5pPr>
            <a:lvl6pPr marL="2743200" lvl="5" indent="-317500" algn="l" rtl="0">
              <a:spcBef>
                <a:spcPts val="280"/>
              </a:spcBef>
              <a:spcAft>
                <a:spcPts val="0"/>
              </a:spcAft>
              <a:buClr>
                <a:schemeClr val="dk1"/>
              </a:buClr>
              <a:buSzPts val="1400"/>
              <a:buChar char="•"/>
              <a:defRPr sz="1400"/>
            </a:lvl6pPr>
            <a:lvl7pPr marL="3200400" lvl="6" indent="-317500" algn="l" rtl="0">
              <a:spcBef>
                <a:spcPts val="280"/>
              </a:spcBef>
              <a:spcAft>
                <a:spcPts val="0"/>
              </a:spcAft>
              <a:buClr>
                <a:schemeClr val="dk1"/>
              </a:buClr>
              <a:buSzPts val="1400"/>
              <a:buChar char="•"/>
              <a:defRPr sz="1400"/>
            </a:lvl7pPr>
            <a:lvl8pPr marL="3657600" lvl="7" indent="-317500" algn="l" rtl="0">
              <a:spcBef>
                <a:spcPts val="280"/>
              </a:spcBef>
              <a:spcAft>
                <a:spcPts val="0"/>
              </a:spcAft>
              <a:buClr>
                <a:schemeClr val="dk1"/>
              </a:buClr>
              <a:buSzPts val="1400"/>
              <a:buChar char="•"/>
              <a:defRPr sz="1400"/>
            </a:lvl8pPr>
            <a:lvl9pPr marL="4114800" lvl="8" indent="-317500" algn="l" rtl="0">
              <a:spcBef>
                <a:spcPts val="280"/>
              </a:spcBef>
              <a:spcAft>
                <a:spcPts val="0"/>
              </a:spcAft>
              <a:buClr>
                <a:schemeClr val="dk1"/>
              </a:buClr>
              <a:buSzPts val="1400"/>
              <a:buChar char="•"/>
              <a:defRPr sz="1400"/>
            </a:lvl9pPr>
          </a:lstStyle>
          <a:p>
            <a:endParaRPr/>
          </a:p>
        </p:txBody>
      </p:sp>
      <p:sp>
        <p:nvSpPr>
          <p:cNvPr id="196" name="Google Shape;196;g59b5b5f607_0_86"/>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7" name="Google Shape;197;g59b5b5f607_0_86"/>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8" name="Google Shape;198;g59b5b5f607_0_86"/>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199" name="Google Shape;199;g59b5b5f607_0_86"/>
          <p:cNvSpPr txBox="1">
            <a:spLocks noGrp="1"/>
          </p:cNvSpPr>
          <p:nvPr>
            <p:ph type="title"/>
          </p:nvPr>
        </p:nvSpPr>
        <p:spPr>
          <a:xfrm>
            <a:off x="196070" y="275816"/>
            <a:ext cx="8229600" cy="479700"/>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00"/>
        <p:cNvGrpSpPr/>
        <p:nvPr/>
      </p:nvGrpSpPr>
      <p:grpSpPr>
        <a:xfrm>
          <a:off x="0" y="0"/>
          <a:ext cx="0" cy="0"/>
          <a:chOff x="0" y="0"/>
          <a:chExt cx="0" cy="0"/>
        </a:xfrm>
      </p:grpSpPr>
      <p:sp>
        <p:nvSpPr>
          <p:cNvPr id="201" name="Google Shape;201;g59b5b5f607_0_95"/>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2" name="Google Shape;202;g59b5b5f607_0_95"/>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3" name="Google Shape;203;g59b5b5f607_0_95"/>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204" name="Google Shape;204;g59b5b5f607_0_95"/>
          <p:cNvSpPr txBox="1"/>
          <p:nvPr/>
        </p:nvSpPr>
        <p:spPr>
          <a:xfrm>
            <a:off x="1919394" y="2223055"/>
            <a:ext cx="5301600" cy="407700"/>
          </a:xfrm>
          <a:prstGeom prst="rect">
            <a:avLst/>
          </a:prstGeom>
          <a:noFill/>
          <a:ln>
            <a:noFill/>
          </a:ln>
        </p:spPr>
        <p:txBody>
          <a:bodyPr spcFirstLastPara="1" wrap="square" lIns="19025" tIns="19025" rIns="19025" bIns="19025" anchor="ctr" anchorCtr="0">
            <a:noAutofit/>
          </a:bodyPr>
          <a:lstStyle/>
          <a:p>
            <a:pPr marL="0" marR="0" lvl="0" indent="0" algn="ctr" rtl="0">
              <a:lnSpc>
                <a:spcPct val="100000"/>
              </a:lnSpc>
              <a:spcBef>
                <a:spcPts val="0"/>
              </a:spcBef>
              <a:spcAft>
                <a:spcPts val="0"/>
              </a:spcAft>
              <a:buNone/>
            </a:pPr>
            <a:r>
              <a:rPr lang="en-US" sz="2400" b="1" i="0" u="none" strike="noStrike" cap="none">
                <a:solidFill>
                  <a:schemeClr val="dk1"/>
                </a:solidFill>
                <a:latin typeface="Helvetica Neue"/>
                <a:ea typeface="Helvetica Neue"/>
                <a:cs typeface="Helvetica Neue"/>
                <a:sym typeface="Helvetica Neue"/>
              </a:rPr>
              <a:t>Insights at the Speed of Thought.</a:t>
            </a:r>
            <a:endParaRPr sz="2400" b="1" i="0" u="none" strike="noStrike" cap="none">
              <a:solidFill>
                <a:schemeClr val="dk1"/>
              </a:solidFill>
              <a:latin typeface="Helvetica Neue"/>
              <a:ea typeface="Helvetica Neue"/>
              <a:cs typeface="Helvetica Neue"/>
              <a:sym typeface="Helvetica Neue"/>
            </a:endParaRPr>
          </a:p>
        </p:txBody>
      </p:sp>
      <p:pic>
        <p:nvPicPr>
          <p:cNvPr id="205" name="Google Shape;205;g59b5b5f607_0_95"/>
          <p:cNvPicPr preferRelativeResize="0"/>
          <p:nvPr/>
        </p:nvPicPr>
        <p:blipFill rotWithShape="1">
          <a:blip r:embed="rId2">
            <a:alphaModFix/>
          </a:blip>
          <a:srcRect/>
          <a:stretch/>
        </p:blipFill>
        <p:spPr>
          <a:xfrm>
            <a:off x="4159927" y="539386"/>
            <a:ext cx="820615" cy="615462"/>
          </a:xfrm>
          <a:prstGeom prst="rect">
            <a:avLst/>
          </a:prstGeom>
          <a:noFill/>
          <a:ln>
            <a:noFill/>
          </a:ln>
        </p:spPr>
      </p:pic>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6"/>
        <p:cNvGrpSpPr/>
        <p:nvPr/>
      </p:nvGrpSpPr>
      <p:grpSpPr>
        <a:xfrm>
          <a:off x="0" y="0"/>
          <a:ext cx="0" cy="0"/>
          <a:chOff x="0" y="0"/>
          <a:chExt cx="0" cy="0"/>
        </a:xfrm>
      </p:grpSpPr>
      <p:pic>
        <p:nvPicPr>
          <p:cNvPr id="207" name="Google Shape;207;g59b5b5f607_0_101"/>
          <p:cNvPicPr preferRelativeResize="0"/>
          <p:nvPr/>
        </p:nvPicPr>
        <p:blipFill rotWithShape="1">
          <a:blip r:embed="rId2">
            <a:alphaModFix/>
          </a:blip>
          <a:srcRect/>
          <a:stretch/>
        </p:blipFill>
        <p:spPr>
          <a:xfrm>
            <a:off x="3378201" y="1688123"/>
            <a:ext cx="2500923" cy="1875691"/>
          </a:xfrm>
          <a:prstGeom prst="rect">
            <a:avLst/>
          </a:prstGeom>
          <a:noFill/>
          <a:ln>
            <a:noFill/>
          </a:ln>
        </p:spPr>
      </p:pic>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208"/>
        <p:cNvGrpSpPr/>
        <p:nvPr/>
      </p:nvGrpSpPr>
      <p:grpSpPr>
        <a:xfrm>
          <a:off x="0" y="0"/>
          <a:ext cx="0" cy="0"/>
          <a:chOff x="0" y="0"/>
          <a:chExt cx="0" cy="0"/>
        </a:xfrm>
      </p:grpSpPr>
      <p:sp>
        <p:nvSpPr>
          <p:cNvPr id="209" name="Google Shape;209;g59b5b5f607_0_103"/>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10" name="Google Shape;210;g59b5b5f607_0_103"/>
          <p:cNvPicPr preferRelativeResize="0"/>
          <p:nvPr/>
        </p:nvPicPr>
        <p:blipFill rotWithShape="1">
          <a:blip r:embed="rId2">
            <a:alphaModFix/>
          </a:blip>
          <a:srcRect/>
          <a:stretch/>
        </p:blipFill>
        <p:spPr>
          <a:xfrm>
            <a:off x="3571691" y="1828889"/>
            <a:ext cx="2000619" cy="1485723"/>
          </a:xfrm>
          <a:prstGeom prst="rect">
            <a:avLst/>
          </a:prstGeom>
          <a:noFill/>
          <a:ln>
            <a:noFill/>
          </a:ln>
        </p:spPr>
      </p:pic>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211"/>
        <p:cNvGrpSpPr/>
        <p:nvPr/>
      </p:nvGrpSpPr>
      <p:grpSpPr>
        <a:xfrm>
          <a:off x="0" y="0"/>
          <a:ext cx="0" cy="0"/>
          <a:chOff x="0" y="0"/>
          <a:chExt cx="0" cy="0"/>
        </a:xfrm>
      </p:grpSpPr>
      <p:sp>
        <p:nvSpPr>
          <p:cNvPr id="212" name="Google Shape;212;g59b5b5f607_0_106"/>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13" name="Google Shape;213;g59b5b5f607_0_106"/>
          <p:cNvPicPr preferRelativeResize="0"/>
          <p:nvPr/>
        </p:nvPicPr>
        <p:blipFill rotWithShape="1">
          <a:blip r:embed="rId2">
            <a:alphaModFix/>
            <a:extLst>
              <a:ext uri="{28A0092B-C50C-407E-A947-70E740481C1C}">
                <a14:useLocalDpi xmlns:a14="http://schemas.microsoft.com/office/drawing/2010/main"/>
              </a:ext>
            </a:extLst>
          </a:blip>
          <a:srcRect b="37872"/>
          <a:stretch/>
        </p:blipFill>
        <p:spPr>
          <a:xfrm>
            <a:off x="2834812" y="1770273"/>
            <a:ext cx="3474373" cy="1602952"/>
          </a:xfrm>
          <a:prstGeom prst="rect">
            <a:avLst/>
          </a:prstGeom>
          <a:noFill/>
          <a:ln>
            <a:noFill/>
          </a:ln>
        </p:spPr>
      </p:pic>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214"/>
        <p:cNvGrpSpPr/>
        <p:nvPr/>
      </p:nvGrpSpPr>
      <p:grpSpPr>
        <a:xfrm>
          <a:off x="0" y="0"/>
          <a:ext cx="0" cy="0"/>
          <a:chOff x="0" y="0"/>
          <a:chExt cx="0" cy="0"/>
        </a:xfrm>
      </p:grpSpPr>
      <p:sp>
        <p:nvSpPr>
          <p:cNvPr id="215" name="Google Shape;215;g59b5b5f607_0_109"/>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g59b5b5f607_0_109"/>
          <p:cNvSpPr txBox="1">
            <a:spLocks noGrp="1"/>
          </p:cNvSpPr>
          <p:nvPr>
            <p:ph type="title"/>
          </p:nvPr>
        </p:nvSpPr>
        <p:spPr>
          <a:xfrm>
            <a:off x="685171" y="2060972"/>
            <a:ext cx="7772400" cy="1021500"/>
          </a:xfrm>
          <a:prstGeom prst="rect">
            <a:avLst/>
          </a:prstGeom>
          <a:noFill/>
          <a:ln>
            <a:noFill/>
          </a:ln>
        </p:spPr>
        <p:txBody>
          <a:bodyPr spcFirstLastPara="1" wrap="square" lIns="34275" tIns="17125" rIns="34275" bIns="17125" anchor="ctr" anchorCtr="0">
            <a:noAutofit/>
          </a:bodyPr>
          <a:lstStyle>
            <a:lvl1pPr marR="0" lvl="0" algn="ctr" rtl="0">
              <a:spcBef>
                <a:spcPts val="0"/>
              </a:spcBef>
              <a:spcAft>
                <a:spcPts val="0"/>
              </a:spcAft>
              <a:buClr>
                <a:schemeClr val="lt1"/>
              </a:buClr>
              <a:buSzPts val="3600"/>
              <a:buFont typeface="Helvetica Neue"/>
              <a:buNone/>
              <a:defRPr sz="36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17" name="Google Shape;217;g59b5b5f607_0_109"/>
          <p:cNvSpPr txBox="1">
            <a:spLocks noGrp="1"/>
          </p:cNvSpPr>
          <p:nvPr>
            <p:ph type="body" idx="1"/>
          </p:nvPr>
        </p:nvSpPr>
        <p:spPr>
          <a:xfrm>
            <a:off x="685171" y="3651885"/>
            <a:ext cx="7772400" cy="377100"/>
          </a:xfrm>
          <a:prstGeom prst="rect">
            <a:avLst/>
          </a:prstGeom>
          <a:noFill/>
          <a:ln>
            <a:noFill/>
          </a:ln>
        </p:spPr>
        <p:txBody>
          <a:bodyPr spcFirstLastPara="1" wrap="square" lIns="81625" tIns="40800" rIns="81625" bIns="40800" anchor="ctr" anchorCtr="0">
            <a:noAutofit/>
          </a:bodyPr>
          <a:lstStyle>
            <a:lvl1pPr marL="457200" lvl="0" indent="-228600" algn="ctr" rtl="0">
              <a:spcBef>
                <a:spcPts val="360"/>
              </a:spcBef>
              <a:spcAft>
                <a:spcPts val="0"/>
              </a:spcAft>
              <a:buClr>
                <a:schemeClr val="lt1"/>
              </a:buClr>
              <a:buSzPts val="1800"/>
              <a:buNone/>
              <a:defRPr sz="1800">
                <a:solidFill>
                  <a:schemeClr val="lt1"/>
                </a:solidFill>
              </a:defRPr>
            </a:lvl1pPr>
            <a:lvl2pPr marL="914400" lvl="1" indent="-228600" algn="l" rtl="0">
              <a:spcBef>
                <a:spcPts val="320"/>
              </a:spcBef>
              <a:spcAft>
                <a:spcPts val="0"/>
              </a:spcAft>
              <a:buClr>
                <a:srgbClr val="888888"/>
              </a:buClr>
              <a:buSzPts val="1600"/>
              <a:buNone/>
              <a:defRPr sz="1600">
                <a:solidFill>
                  <a:srgbClr val="888888"/>
                </a:solidFill>
              </a:defRPr>
            </a:lvl2pPr>
            <a:lvl3pPr marL="1371600" lvl="2" indent="-228600" algn="l" rtl="0">
              <a:spcBef>
                <a:spcPts val="280"/>
              </a:spcBef>
              <a:spcAft>
                <a:spcPts val="0"/>
              </a:spcAft>
              <a:buClr>
                <a:srgbClr val="888888"/>
              </a:buClr>
              <a:buSzPts val="1400"/>
              <a:buNone/>
              <a:defRPr sz="1400">
                <a:solidFill>
                  <a:srgbClr val="888888"/>
                </a:solidFill>
              </a:defRPr>
            </a:lvl3pPr>
            <a:lvl4pPr marL="1828800" lvl="3" indent="-228600" algn="l" rtl="0">
              <a:spcBef>
                <a:spcPts val="240"/>
              </a:spcBef>
              <a:spcAft>
                <a:spcPts val="0"/>
              </a:spcAft>
              <a:buClr>
                <a:srgbClr val="888888"/>
              </a:buClr>
              <a:buSzPts val="1200"/>
              <a:buNone/>
              <a:defRPr sz="1200">
                <a:solidFill>
                  <a:srgbClr val="888888"/>
                </a:solidFill>
              </a:defRPr>
            </a:lvl4pPr>
            <a:lvl5pPr marL="2286000" lvl="4" indent="-228600" algn="l" rtl="0">
              <a:spcBef>
                <a:spcPts val="240"/>
              </a:spcBef>
              <a:spcAft>
                <a:spcPts val="0"/>
              </a:spcAft>
              <a:buClr>
                <a:srgbClr val="888888"/>
              </a:buClr>
              <a:buSzPts val="1200"/>
              <a:buNone/>
              <a:defRPr sz="1200">
                <a:solidFill>
                  <a:srgbClr val="888888"/>
                </a:solidFill>
              </a:defRPr>
            </a:lvl5pPr>
            <a:lvl6pPr marL="2743200" lvl="5" indent="-228600" algn="l" rtl="0">
              <a:spcBef>
                <a:spcPts val="240"/>
              </a:spcBef>
              <a:spcAft>
                <a:spcPts val="0"/>
              </a:spcAft>
              <a:buClr>
                <a:srgbClr val="888888"/>
              </a:buClr>
              <a:buSzPts val="1200"/>
              <a:buNone/>
              <a:defRPr sz="1200">
                <a:solidFill>
                  <a:srgbClr val="888888"/>
                </a:solidFill>
              </a:defRPr>
            </a:lvl6pPr>
            <a:lvl7pPr marL="3200400" lvl="6" indent="-228600" algn="l" rtl="0">
              <a:spcBef>
                <a:spcPts val="240"/>
              </a:spcBef>
              <a:spcAft>
                <a:spcPts val="0"/>
              </a:spcAft>
              <a:buClr>
                <a:srgbClr val="888888"/>
              </a:buClr>
              <a:buSzPts val="1200"/>
              <a:buNone/>
              <a:defRPr sz="1200">
                <a:solidFill>
                  <a:srgbClr val="888888"/>
                </a:solidFill>
              </a:defRPr>
            </a:lvl7pPr>
            <a:lvl8pPr marL="3657600" lvl="7" indent="-228600" algn="l" rtl="0">
              <a:spcBef>
                <a:spcPts val="240"/>
              </a:spcBef>
              <a:spcAft>
                <a:spcPts val="0"/>
              </a:spcAft>
              <a:buClr>
                <a:srgbClr val="888888"/>
              </a:buClr>
              <a:buSzPts val="1200"/>
              <a:buNone/>
              <a:defRPr sz="1200">
                <a:solidFill>
                  <a:srgbClr val="888888"/>
                </a:solidFill>
              </a:defRPr>
            </a:lvl8pPr>
            <a:lvl9pPr marL="4114800" lvl="8" indent="-228600" algn="l" rtl="0">
              <a:spcBef>
                <a:spcPts val="240"/>
              </a:spcBef>
              <a:spcAft>
                <a:spcPts val="0"/>
              </a:spcAft>
              <a:buClr>
                <a:srgbClr val="888888"/>
              </a:buClr>
              <a:buSzPts val="1200"/>
              <a:buNone/>
              <a:defRPr sz="1200">
                <a:solidFill>
                  <a:srgbClr val="888888"/>
                </a:solidFill>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rgbClr val="F94636"/>
        </a:solidFill>
        <a:effectLst/>
      </p:bgPr>
    </p:bg>
    <p:spTree>
      <p:nvGrpSpPr>
        <p:cNvPr id="1" name="Shape 218"/>
        <p:cNvGrpSpPr/>
        <p:nvPr/>
      </p:nvGrpSpPr>
      <p:grpSpPr>
        <a:xfrm>
          <a:off x="0" y="0"/>
          <a:ext cx="0" cy="0"/>
          <a:chOff x="0" y="0"/>
          <a:chExt cx="0" cy="0"/>
        </a:xfrm>
      </p:grpSpPr>
      <p:sp>
        <p:nvSpPr>
          <p:cNvPr id="219" name="Google Shape;219;g59b5b5f607_0_113"/>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g59b5b5f607_0_113"/>
          <p:cNvSpPr txBox="1">
            <a:spLocks noGrp="1"/>
          </p:cNvSpPr>
          <p:nvPr>
            <p:ph type="title"/>
          </p:nvPr>
        </p:nvSpPr>
        <p:spPr>
          <a:xfrm>
            <a:off x="457200" y="2143125"/>
            <a:ext cx="8229600" cy="857400"/>
          </a:xfrm>
          <a:prstGeom prst="rect">
            <a:avLst/>
          </a:prstGeom>
          <a:noFill/>
          <a:ln>
            <a:noFill/>
          </a:ln>
        </p:spPr>
        <p:txBody>
          <a:bodyPr spcFirstLastPara="1" wrap="square" lIns="34275" tIns="17125" rIns="34275" bIns="17125" anchor="ctr" anchorCtr="0">
            <a:noAutofit/>
          </a:bodyPr>
          <a:lstStyle>
            <a:lvl1pPr marR="0" lvl="0" algn="ctr" rtl="0">
              <a:spcBef>
                <a:spcPts val="0"/>
              </a:spcBef>
              <a:spcAft>
                <a:spcPts val="0"/>
              </a:spcAft>
              <a:buClr>
                <a:srgbClr val="FFFFFF"/>
              </a:buClr>
              <a:buSzPts val="2200"/>
              <a:buFont typeface="Helvetica Neue"/>
              <a:buNone/>
              <a:defRPr sz="2200" b="0" i="0" u="none" strike="noStrike" cap="none">
                <a:solidFill>
                  <a:srgbClr val="FFFFFF"/>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
        <p:cNvGrpSpPr/>
        <p:nvPr/>
      </p:nvGrpSpPr>
      <p:grpSpPr>
        <a:xfrm>
          <a:off x="0" y="0"/>
          <a:ext cx="0" cy="0"/>
          <a:chOff x="0" y="0"/>
          <a:chExt cx="0" cy="0"/>
        </a:xfrm>
      </p:grpSpPr>
      <p:sp>
        <p:nvSpPr>
          <p:cNvPr id="31" name="Google Shape;31;p108"/>
          <p:cNvSpPr txBox="1">
            <a:spLocks noGrp="1"/>
          </p:cNvSpPr>
          <p:nvPr>
            <p:ph type="ctrTitle"/>
          </p:nvPr>
        </p:nvSpPr>
        <p:spPr>
          <a:xfrm>
            <a:off x="685800" y="1597819"/>
            <a:ext cx="7772400" cy="1102519"/>
          </a:xfrm>
          <a:prstGeom prst="rect">
            <a:avLst/>
          </a:prstGeom>
          <a:noFill/>
          <a:ln>
            <a:noFill/>
          </a:ln>
        </p:spPr>
        <p:txBody>
          <a:bodyPr spcFirstLastPara="1" wrap="square" lIns="34275" tIns="17125" rIns="34275" bIns="17125" anchor="t"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108"/>
          <p:cNvSpPr txBox="1">
            <a:spLocks noGrp="1"/>
          </p:cNvSpPr>
          <p:nvPr>
            <p:ph type="subTitle" idx="1"/>
          </p:nvPr>
        </p:nvSpPr>
        <p:spPr>
          <a:xfrm>
            <a:off x="1371600" y="2914650"/>
            <a:ext cx="6400800" cy="1314450"/>
          </a:xfrm>
          <a:prstGeom prst="rect">
            <a:avLst/>
          </a:prstGeom>
          <a:noFill/>
          <a:ln>
            <a:noFill/>
          </a:ln>
        </p:spPr>
        <p:txBody>
          <a:bodyPr spcFirstLastPara="1" wrap="square" lIns="81625" tIns="40800" rIns="81625" bIns="40800" anchor="t" anchorCtr="0">
            <a:normAutofit/>
          </a:bodyPr>
          <a:lstStyle>
            <a:lvl1pPr lvl="0" algn="ctr">
              <a:spcBef>
                <a:spcPts val="32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500"/>
              <a:buNone/>
              <a:defRPr>
                <a:solidFill>
                  <a:srgbClr val="888888"/>
                </a:solidFill>
              </a:defRPr>
            </a:lvl2pPr>
            <a:lvl3pPr lvl="2" algn="ctr">
              <a:spcBef>
                <a:spcPts val="240"/>
              </a:spcBef>
              <a:spcAft>
                <a:spcPts val="0"/>
              </a:spcAft>
              <a:buClr>
                <a:srgbClr val="888888"/>
              </a:buClr>
              <a:buSzPts val="1200"/>
              <a:buNone/>
              <a:defRPr>
                <a:solidFill>
                  <a:srgbClr val="888888"/>
                </a:solidFill>
              </a:defRPr>
            </a:lvl3pPr>
            <a:lvl4pPr lvl="3" algn="ctr">
              <a:spcBef>
                <a:spcPts val="180"/>
              </a:spcBef>
              <a:spcAft>
                <a:spcPts val="0"/>
              </a:spcAft>
              <a:buClr>
                <a:srgbClr val="888888"/>
              </a:buClr>
              <a:buSzPts val="900"/>
              <a:buNone/>
              <a:defRPr>
                <a:solidFill>
                  <a:srgbClr val="888888"/>
                </a:solidFill>
              </a:defRPr>
            </a:lvl4pPr>
            <a:lvl5pPr lvl="4" algn="ctr">
              <a:spcBef>
                <a:spcPts val="180"/>
              </a:spcBef>
              <a:spcAft>
                <a:spcPts val="0"/>
              </a:spcAft>
              <a:buClr>
                <a:srgbClr val="888888"/>
              </a:buClr>
              <a:buSzPts val="900"/>
              <a:buNone/>
              <a:defRPr>
                <a:solidFill>
                  <a:srgbClr val="888888"/>
                </a:solidFill>
              </a:defRPr>
            </a:lvl5pPr>
            <a:lvl6pPr lvl="5" algn="ctr">
              <a:spcBef>
                <a:spcPts val="360"/>
              </a:spcBef>
              <a:spcAft>
                <a:spcPts val="0"/>
              </a:spcAft>
              <a:buClr>
                <a:srgbClr val="888888"/>
              </a:buClr>
              <a:buSzPts val="1800"/>
              <a:buNone/>
              <a:defRPr>
                <a:solidFill>
                  <a:srgbClr val="888888"/>
                </a:solidFill>
              </a:defRPr>
            </a:lvl6pPr>
            <a:lvl7pPr lvl="6" algn="ctr">
              <a:spcBef>
                <a:spcPts val="360"/>
              </a:spcBef>
              <a:spcAft>
                <a:spcPts val="0"/>
              </a:spcAft>
              <a:buClr>
                <a:srgbClr val="888888"/>
              </a:buClr>
              <a:buSzPts val="1800"/>
              <a:buNone/>
              <a:defRPr>
                <a:solidFill>
                  <a:srgbClr val="888888"/>
                </a:solidFill>
              </a:defRPr>
            </a:lvl7pPr>
            <a:lvl8pPr lvl="7" algn="ctr">
              <a:spcBef>
                <a:spcPts val="360"/>
              </a:spcBef>
              <a:spcAft>
                <a:spcPts val="0"/>
              </a:spcAft>
              <a:buClr>
                <a:srgbClr val="888888"/>
              </a:buClr>
              <a:buSzPts val="1800"/>
              <a:buNone/>
              <a:defRPr>
                <a:solidFill>
                  <a:srgbClr val="888888"/>
                </a:solidFill>
              </a:defRPr>
            </a:lvl8pPr>
            <a:lvl9pPr lvl="8" algn="ctr">
              <a:spcBef>
                <a:spcPts val="360"/>
              </a:spcBef>
              <a:spcAft>
                <a:spcPts val="0"/>
              </a:spcAft>
              <a:buClr>
                <a:srgbClr val="888888"/>
              </a:buClr>
              <a:buSzPts val="1800"/>
              <a:buNone/>
              <a:defRPr>
                <a:solidFill>
                  <a:srgbClr val="888888"/>
                </a:solidFill>
              </a:defRPr>
            </a:lvl9pPr>
          </a:lstStyle>
          <a:p>
            <a:endParaRPr/>
          </a:p>
        </p:txBody>
      </p:sp>
      <p:sp>
        <p:nvSpPr>
          <p:cNvPr id="33" name="Google Shape;33;p108"/>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08"/>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08"/>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108" descr="Image"/>
          <p:cNvPicPr preferRelativeResize="0"/>
          <p:nvPr/>
        </p:nvPicPr>
        <p:blipFill rotWithShape="1">
          <a:blip r:embed="rId2">
            <a:alphaModFix/>
          </a:blip>
          <a:srcRect/>
          <a:stretch/>
        </p:blipFill>
        <p:spPr>
          <a:xfrm>
            <a:off x="0" y="315739"/>
            <a:ext cx="9142810" cy="4776396"/>
          </a:xfrm>
          <a:prstGeom prst="rect">
            <a:avLst/>
          </a:prstGeom>
          <a:noFill/>
          <a:ln>
            <a:noFill/>
          </a:ln>
        </p:spPr>
      </p:pic>
      <p:cxnSp>
        <p:nvCxnSpPr>
          <p:cNvPr id="37" name="Google Shape;37;p108"/>
          <p:cNvCxnSpPr/>
          <p:nvPr/>
        </p:nvCxnSpPr>
        <p:spPr>
          <a:xfrm>
            <a:off x="-5283" y="5116512"/>
            <a:ext cx="9162204" cy="0"/>
          </a:xfrm>
          <a:prstGeom prst="straightConnector1">
            <a:avLst/>
          </a:prstGeom>
          <a:noFill/>
          <a:ln w="28575" cap="flat" cmpd="sng">
            <a:solidFill>
              <a:srgbClr val="FF644E"/>
            </a:solidFill>
            <a:prstDash val="solid"/>
            <a:miter lim="400000"/>
            <a:headEnd type="none" w="sm" len="sm"/>
            <a:tailEnd type="none" w="sm" len="sm"/>
          </a:ln>
        </p:spPr>
      </p:cxnSp>
      <p:sp>
        <p:nvSpPr>
          <p:cNvPr id="38" name="Google Shape;38;p108"/>
          <p:cNvSpPr txBox="1"/>
          <p:nvPr/>
        </p:nvSpPr>
        <p:spPr>
          <a:xfrm>
            <a:off x="382190" y="1245880"/>
            <a:ext cx="8387259" cy="408520"/>
          </a:xfrm>
          <a:prstGeom prst="rect">
            <a:avLst/>
          </a:prstGeom>
          <a:noFill/>
          <a:ln>
            <a:noFill/>
          </a:ln>
        </p:spPr>
        <p:txBody>
          <a:bodyPr spcFirstLastPara="1" wrap="square" lIns="19025" tIns="19025" rIns="19025" bIns="19025" anchor="t" anchorCtr="0">
            <a:noAutofit/>
          </a:bodyPr>
          <a:lstStyle/>
          <a:p>
            <a:pPr marL="0" marR="0" lvl="0" indent="0" algn="ctr" rtl="0">
              <a:lnSpc>
                <a:spcPct val="90000"/>
              </a:lnSpc>
              <a:spcBef>
                <a:spcPts val="0"/>
              </a:spcBef>
              <a:spcAft>
                <a:spcPts val="0"/>
              </a:spcAft>
              <a:buNone/>
            </a:pPr>
            <a:r>
              <a:rPr lang="en-US" sz="2800" b="1" i="0" u="none" strike="noStrike" cap="none">
                <a:solidFill>
                  <a:srgbClr val="000000"/>
                </a:solidFill>
                <a:latin typeface="Helvetica Neue"/>
                <a:ea typeface="Helvetica Neue"/>
                <a:cs typeface="Helvetica Neue"/>
                <a:sym typeface="Helvetica Neue"/>
              </a:rPr>
              <a:t>Human-Scale Analytics</a:t>
            </a:r>
            <a:endParaRPr sz="2800" b="1" i="0" u="none" strike="noStrike" cap="none">
              <a:solidFill>
                <a:srgbClr val="000000"/>
              </a:solidFill>
              <a:latin typeface="Helvetica Neue"/>
              <a:ea typeface="Helvetica Neue"/>
              <a:cs typeface="Helvetica Neue"/>
              <a:sym typeface="Helvetica Neue"/>
            </a:endParaRPr>
          </a:p>
        </p:txBody>
      </p:sp>
      <p:pic>
        <p:nvPicPr>
          <p:cNvPr id="39" name="Google Shape;39;p108"/>
          <p:cNvPicPr preferRelativeResize="0"/>
          <p:nvPr/>
        </p:nvPicPr>
        <p:blipFill rotWithShape="1">
          <a:blip r:embed="rId3">
            <a:alphaModFix/>
          </a:blip>
          <a:srcRect/>
          <a:stretch/>
        </p:blipFill>
        <p:spPr>
          <a:xfrm>
            <a:off x="4110490" y="291362"/>
            <a:ext cx="921829" cy="684579"/>
          </a:xfrm>
          <a:prstGeom prst="rect">
            <a:avLst/>
          </a:prstGeom>
          <a:noFill/>
          <a:ln>
            <a:noFill/>
          </a:ln>
        </p:spPr>
      </p:pic>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221"/>
        <p:cNvGrpSpPr/>
        <p:nvPr/>
      </p:nvGrpSpPr>
      <p:grpSpPr>
        <a:xfrm>
          <a:off x="0" y="0"/>
          <a:ext cx="0" cy="0"/>
          <a:chOff x="0" y="0"/>
          <a:chExt cx="0" cy="0"/>
        </a:xfrm>
      </p:grpSpPr>
      <p:sp>
        <p:nvSpPr>
          <p:cNvPr id="222" name="Google Shape;222;g59b5b5f607_0_116"/>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3" name="Google Shape;223;g59b5b5f607_0_116"/>
          <p:cNvSpPr txBox="1">
            <a:spLocks noGrp="1"/>
          </p:cNvSpPr>
          <p:nvPr>
            <p:ph type="title"/>
          </p:nvPr>
        </p:nvSpPr>
        <p:spPr>
          <a:xfrm>
            <a:off x="457200" y="2145261"/>
            <a:ext cx="8229600" cy="857400"/>
          </a:xfrm>
          <a:prstGeom prst="rect">
            <a:avLst/>
          </a:prstGeom>
          <a:noFill/>
          <a:ln>
            <a:noFill/>
          </a:ln>
        </p:spPr>
        <p:txBody>
          <a:bodyPr spcFirstLastPara="1" wrap="square" lIns="34275" tIns="17125" rIns="34275" bIns="17125" anchor="ctr" anchorCtr="0">
            <a:noAutofit/>
          </a:bodyPr>
          <a:lstStyle>
            <a:lvl1pPr marR="0" lvl="0" algn="ctr" rtl="0">
              <a:spcBef>
                <a:spcPts val="0"/>
              </a:spcBef>
              <a:spcAft>
                <a:spcPts val="0"/>
              </a:spcAft>
              <a:buClr>
                <a:srgbClr val="FFFFFF"/>
              </a:buClr>
              <a:buSzPts val="2200"/>
              <a:buFont typeface="Helvetica Neue"/>
              <a:buNone/>
              <a:defRPr sz="2200" b="0" i="0" u="none" strike="noStrike" cap="none">
                <a:solidFill>
                  <a:srgbClr val="FFFFFF"/>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24"/>
        <p:cNvGrpSpPr/>
        <p:nvPr/>
      </p:nvGrpSpPr>
      <p:grpSpPr>
        <a:xfrm>
          <a:off x="0" y="0"/>
          <a:ext cx="0" cy="0"/>
          <a:chOff x="0" y="0"/>
          <a:chExt cx="0" cy="0"/>
        </a:xfrm>
      </p:grpSpPr>
      <p:sp>
        <p:nvSpPr>
          <p:cNvPr id="225" name="Google Shape;225;g59b5b5f607_0_119"/>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26" name="Google Shape;226;g59b5b5f607_0_119"/>
          <p:cNvPicPr preferRelativeResize="0"/>
          <p:nvPr/>
        </p:nvPicPr>
        <p:blipFill rotWithShape="1">
          <a:blip r:embed="rId2">
            <a:alphaModFix/>
          </a:blip>
          <a:srcRect/>
          <a:stretch/>
        </p:blipFill>
        <p:spPr>
          <a:xfrm>
            <a:off x="4235062" y="4352298"/>
            <a:ext cx="662758" cy="492185"/>
          </a:xfrm>
          <a:prstGeom prst="rect">
            <a:avLst/>
          </a:prstGeom>
          <a:noFill/>
          <a:ln>
            <a:noFill/>
          </a:ln>
        </p:spPr>
      </p:pic>
      <p:sp>
        <p:nvSpPr>
          <p:cNvPr id="227" name="Google Shape;227;g59b5b5f607_0_119"/>
          <p:cNvSpPr txBox="1">
            <a:spLocks noGrp="1"/>
          </p:cNvSpPr>
          <p:nvPr>
            <p:ph type="title"/>
          </p:nvPr>
        </p:nvSpPr>
        <p:spPr>
          <a:xfrm>
            <a:off x="457200" y="2145261"/>
            <a:ext cx="8229600" cy="857400"/>
          </a:xfrm>
          <a:prstGeom prst="rect">
            <a:avLst/>
          </a:prstGeom>
          <a:noFill/>
          <a:ln>
            <a:noFill/>
          </a:ln>
        </p:spPr>
        <p:txBody>
          <a:bodyPr spcFirstLastPara="1" wrap="square" lIns="34275" tIns="17125" rIns="34275" bIns="17125" anchor="ctr" anchorCtr="0">
            <a:noAutofit/>
          </a:bodyPr>
          <a:lstStyle>
            <a:lvl1pPr marR="0" lvl="0" algn="ctr" rtl="0">
              <a:spcBef>
                <a:spcPts val="0"/>
              </a:spcBef>
              <a:spcAft>
                <a:spcPts val="0"/>
              </a:spcAft>
              <a:buClr>
                <a:srgbClr val="FFFFFF"/>
              </a:buClr>
              <a:buSzPts val="2200"/>
              <a:buFont typeface="Helvetica Neue"/>
              <a:buNone/>
              <a:defRPr sz="2200" b="0" i="0" u="none" strike="noStrike" cap="none">
                <a:solidFill>
                  <a:srgbClr val="FFFFFF"/>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228"/>
        <p:cNvGrpSpPr/>
        <p:nvPr/>
      </p:nvGrpSpPr>
      <p:grpSpPr>
        <a:xfrm>
          <a:off x="0" y="0"/>
          <a:ext cx="0" cy="0"/>
          <a:chOff x="0" y="0"/>
          <a:chExt cx="0" cy="0"/>
        </a:xfrm>
      </p:grpSpPr>
      <p:pic>
        <p:nvPicPr>
          <p:cNvPr id="229" name="Google Shape;229;g59b5b5f607_0_123" descr="slide_bg_middle_middle.png"/>
          <p:cNvPicPr preferRelativeResize="0"/>
          <p:nvPr/>
        </p:nvPicPr>
        <p:blipFill rotWithShape="1">
          <a:blip r:embed="rId2">
            <a:alphaModFix/>
          </a:blip>
          <a:srcRect/>
          <a:stretch/>
        </p:blipFill>
        <p:spPr>
          <a:xfrm>
            <a:off x="-1" y="8"/>
            <a:ext cx="9144000" cy="5162549"/>
          </a:xfrm>
          <a:prstGeom prst="rect">
            <a:avLst/>
          </a:prstGeom>
          <a:noFill/>
          <a:ln>
            <a:noFill/>
          </a:ln>
        </p:spPr>
      </p:pic>
      <p:sp>
        <p:nvSpPr>
          <p:cNvPr id="230" name="Google Shape;230;g59b5b5f607_0_123"/>
          <p:cNvSpPr txBox="1">
            <a:spLocks noGrp="1"/>
          </p:cNvSpPr>
          <p:nvPr>
            <p:ph type="title"/>
          </p:nvPr>
        </p:nvSpPr>
        <p:spPr>
          <a:xfrm>
            <a:off x="410736" y="507273"/>
            <a:ext cx="8014800" cy="479700"/>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lt1"/>
              </a:buClr>
              <a:buSzPts val="1900"/>
              <a:buFont typeface="Helvetica Neue"/>
              <a:buNone/>
              <a:defRPr sz="19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40"/>
        <p:cNvGrpSpPr/>
        <p:nvPr/>
      </p:nvGrpSpPr>
      <p:grpSpPr>
        <a:xfrm>
          <a:off x="0" y="0"/>
          <a:ext cx="0" cy="0"/>
          <a:chOff x="0" y="0"/>
          <a:chExt cx="0" cy="0"/>
        </a:xfrm>
      </p:grpSpPr>
      <p:sp>
        <p:nvSpPr>
          <p:cNvPr id="41" name="Google Shape;41;p109"/>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 name="Google Shape;42;p109"/>
          <p:cNvSpPr txBox="1">
            <a:spLocks noGrp="1"/>
          </p:cNvSpPr>
          <p:nvPr>
            <p:ph type="title"/>
          </p:nvPr>
        </p:nvSpPr>
        <p:spPr>
          <a:xfrm>
            <a:off x="457200" y="2145261"/>
            <a:ext cx="8229600" cy="857250"/>
          </a:xfrm>
          <a:prstGeom prst="rect">
            <a:avLst/>
          </a:prstGeom>
          <a:noFill/>
          <a:ln>
            <a:noFill/>
          </a:ln>
        </p:spPr>
        <p:txBody>
          <a:bodyPr spcFirstLastPara="1" wrap="square" lIns="34275" tIns="17125" rIns="34275" bIns="17125" anchor="ctr" anchorCtr="0">
            <a:noAutofit/>
          </a:bodyPr>
          <a:lstStyle>
            <a:lvl1pPr marR="0" lvl="0" algn="ctr" rtl="0">
              <a:spcBef>
                <a:spcPts val="0"/>
              </a:spcBef>
              <a:spcAft>
                <a:spcPts val="0"/>
              </a:spcAft>
              <a:buClr>
                <a:srgbClr val="FFFFFF"/>
              </a:buClr>
              <a:buSzPts val="4300"/>
              <a:buFont typeface="Helvetica Neue"/>
              <a:buNone/>
              <a:defRPr sz="4300" b="1"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109"/>
          <p:cNvSpPr txBox="1">
            <a:spLocks noGrp="1"/>
          </p:cNvSpPr>
          <p:nvPr>
            <p:ph type="body" idx="1"/>
          </p:nvPr>
        </p:nvSpPr>
        <p:spPr>
          <a:xfrm>
            <a:off x="685800" y="3528895"/>
            <a:ext cx="7772400" cy="566139"/>
          </a:xfrm>
          <a:prstGeom prst="rect">
            <a:avLst/>
          </a:prstGeom>
          <a:noFill/>
          <a:ln>
            <a:noFill/>
          </a:ln>
        </p:spPr>
        <p:txBody>
          <a:bodyPr spcFirstLastPara="1" wrap="square" lIns="81625" tIns="40800" rIns="81625" bIns="40800" anchor="b" anchorCtr="0">
            <a:normAutofit/>
          </a:bodyPr>
          <a:lstStyle>
            <a:lvl1pPr marL="457200" lvl="0" indent="-228600" algn="ctr">
              <a:spcBef>
                <a:spcPts val="360"/>
              </a:spcBef>
              <a:spcAft>
                <a:spcPts val="0"/>
              </a:spcAft>
              <a:buClr>
                <a:schemeClr val="lt1"/>
              </a:buClr>
              <a:buSzPts val="1800"/>
              <a:buNone/>
              <a:defRPr sz="1800">
                <a:solidFill>
                  <a:schemeClr val="lt1"/>
                </a:solidFill>
              </a:defRPr>
            </a:lvl1pPr>
            <a:lvl2pPr marL="914400" lvl="1" indent="-228600" algn="l">
              <a:spcBef>
                <a:spcPts val="320"/>
              </a:spcBef>
              <a:spcAft>
                <a:spcPts val="0"/>
              </a:spcAft>
              <a:buClr>
                <a:srgbClr val="888888"/>
              </a:buClr>
              <a:buSzPts val="1600"/>
              <a:buNone/>
              <a:defRPr sz="1600">
                <a:solidFill>
                  <a:srgbClr val="888888"/>
                </a:solidFill>
              </a:defRPr>
            </a:lvl2pPr>
            <a:lvl3pPr marL="1371600" lvl="2" indent="-228600" algn="l">
              <a:spcBef>
                <a:spcPts val="280"/>
              </a:spcBef>
              <a:spcAft>
                <a:spcPts val="0"/>
              </a:spcAft>
              <a:buClr>
                <a:srgbClr val="888888"/>
              </a:buClr>
              <a:buSzPts val="1400"/>
              <a:buNone/>
              <a:defRPr sz="1400">
                <a:solidFill>
                  <a:srgbClr val="888888"/>
                </a:solidFill>
              </a:defRPr>
            </a:lvl3pPr>
            <a:lvl4pPr marL="1828800" lvl="3" indent="-228600" algn="l">
              <a:spcBef>
                <a:spcPts val="240"/>
              </a:spcBef>
              <a:spcAft>
                <a:spcPts val="0"/>
              </a:spcAft>
              <a:buClr>
                <a:srgbClr val="888888"/>
              </a:buClr>
              <a:buSzPts val="1200"/>
              <a:buNone/>
              <a:defRPr sz="1200">
                <a:solidFill>
                  <a:srgbClr val="888888"/>
                </a:solidFill>
              </a:defRPr>
            </a:lvl4pPr>
            <a:lvl5pPr marL="2286000" lvl="4" indent="-228600" algn="l">
              <a:spcBef>
                <a:spcPts val="240"/>
              </a:spcBef>
              <a:spcAft>
                <a:spcPts val="0"/>
              </a:spcAft>
              <a:buClr>
                <a:srgbClr val="888888"/>
              </a:buClr>
              <a:buSzPts val="1200"/>
              <a:buNone/>
              <a:defRPr sz="1200">
                <a:solidFill>
                  <a:srgbClr val="888888"/>
                </a:solidFill>
              </a:defRPr>
            </a:lvl5pPr>
            <a:lvl6pPr marL="2743200" lvl="5" indent="-228600" algn="l">
              <a:spcBef>
                <a:spcPts val="240"/>
              </a:spcBef>
              <a:spcAft>
                <a:spcPts val="0"/>
              </a:spcAft>
              <a:buClr>
                <a:srgbClr val="888888"/>
              </a:buClr>
              <a:buSzPts val="1200"/>
              <a:buNone/>
              <a:defRPr sz="1200">
                <a:solidFill>
                  <a:srgbClr val="888888"/>
                </a:solidFill>
              </a:defRPr>
            </a:lvl6pPr>
            <a:lvl7pPr marL="3200400" lvl="6" indent="-228600" algn="l">
              <a:spcBef>
                <a:spcPts val="240"/>
              </a:spcBef>
              <a:spcAft>
                <a:spcPts val="0"/>
              </a:spcAft>
              <a:buClr>
                <a:srgbClr val="888888"/>
              </a:buClr>
              <a:buSzPts val="1200"/>
              <a:buNone/>
              <a:defRPr sz="1200">
                <a:solidFill>
                  <a:srgbClr val="888888"/>
                </a:solidFill>
              </a:defRPr>
            </a:lvl7pPr>
            <a:lvl8pPr marL="3657600" lvl="7" indent="-228600" algn="l">
              <a:spcBef>
                <a:spcPts val="240"/>
              </a:spcBef>
              <a:spcAft>
                <a:spcPts val="0"/>
              </a:spcAft>
              <a:buClr>
                <a:srgbClr val="888888"/>
              </a:buClr>
              <a:buSzPts val="1200"/>
              <a:buNone/>
              <a:defRPr sz="1200">
                <a:solidFill>
                  <a:srgbClr val="888888"/>
                </a:solidFill>
              </a:defRPr>
            </a:lvl8pPr>
            <a:lvl9pPr marL="4114800" lvl="8" indent="-228600" algn="l">
              <a:spcBef>
                <a:spcPts val="240"/>
              </a:spcBef>
              <a:spcAft>
                <a:spcPts val="0"/>
              </a:spcAft>
              <a:buClr>
                <a:srgbClr val="888888"/>
              </a:buClr>
              <a:buSzPts val="1200"/>
              <a:buNone/>
              <a:defRPr sz="1200">
                <a:solidFill>
                  <a:srgbClr val="888888"/>
                </a:solidFill>
              </a:defRPr>
            </a:lvl9pPr>
          </a:lstStyle>
          <a:p>
            <a:endParaRPr/>
          </a:p>
        </p:txBody>
      </p:sp>
      <p:pic>
        <p:nvPicPr>
          <p:cNvPr id="44" name="Google Shape;44;p109"/>
          <p:cNvPicPr preferRelativeResize="0"/>
          <p:nvPr/>
        </p:nvPicPr>
        <p:blipFill rotWithShape="1">
          <a:blip r:embed="rId2">
            <a:alphaModFix/>
          </a:blip>
          <a:srcRect/>
          <a:stretch/>
        </p:blipFill>
        <p:spPr>
          <a:xfrm>
            <a:off x="4108937" y="389970"/>
            <a:ext cx="926123" cy="687768"/>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Graphic Light Gray Background">
  <p:cSld name="Graphic Light Gray Background">
    <p:spTree>
      <p:nvGrpSpPr>
        <p:cNvPr id="1" name="Shape 45"/>
        <p:cNvGrpSpPr/>
        <p:nvPr/>
      </p:nvGrpSpPr>
      <p:grpSpPr>
        <a:xfrm>
          <a:off x="0" y="0"/>
          <a:ext cx="0" cy="0"/>
          <a:chOff x="0" y="0"/>
          <a:chExt cx="0" cy="0"/>
        </a:xfrm>
      </p:grpSpPr>
      <p:sp>
        <p:nvSpPr>
          <p:cNvPr id="46" name="Google Shape;46;p110"/>
          <p:cNvSpPr/>
          <p:nvPr/>
        </p:nvSpPr>
        <p:spPr>
          <a:xfrm>
            <a:off x="4415" y="856060"/>
            <a:ext cx="9144000" cy="4291385"/>
          </a:xfrm>
          <a:prstGeom prst="rect">
            <a:avLst/>
          </a:prstGeom>
          <a:solidFill>
            <a:srgbClr val="D5D5D5">
              <a:alpha val="24705"/>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Helvetica Neue"/>
              <a:ea typeface="Helvetica Neue"/>
              <a:cs typeface="Helvetica Neue"/>
              <a:sym typeface="Helvetica Neue"/>
            </a:endParaRPr>
          </a:p>
        </p:txBody>
      </p:sp>
      <p:sp>
        <p:nvSpPr>
          <p:cNvPr id="47" name="Google Shape;47;p110"/>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110"/>
          <p:cNvSpPr txBox="1">
            <a:spLocks noGrp="1"/>
          </p:cNvSpPr>
          <p:nvPr>
            <p:ph type="title"/>
          </p:nvPr>
        </p:nvSpPr>
        <p:spPr>
          <a:xfrm>
            <a:off x="196070" y="275816"/>
            <a:ext cx="8490730" cy="479822"/>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9"/>
        <p:cNvGrpSpPr/>
        <p:nvPr/>
      </p:nvGrpSpPr>
      <p:grpSpPr>
        <a:xfrm>
          <a:off x="0" y="0"/>
          <a:ext cx="0" cy="0"/>
          <a:chOff x="0" y="0"/>
          <a:chExt cx="0" cy="0"/>
        </a:xfrm>
      </p:grpSpPr>
      <p:sp>
        <p:nvSpPr>
          <p:cNvPr id="50" name="Google Shape;50;p111"/>
          <p:cNvSpPr txBox="1">
            <a:spLocks noGrp="1"/>
          </p:cNvSpPr>
          <p:nvPr>
            <p:ph type="body" idx="1"/>
          </p:nvPr>
        </p:nvSpPr>
        <p:spPr>
          <a:xfrm>
            <a:off x="457200" y="1114425"/>
            <a:ext cx="8165612" cy="3403283"/>
          </a:xfrm>
          <a:prstGeom prst="rect">
            <a:avLst/>
          </a:prstGeom>
          <a:noFill/>
          <a:ln>
            <a:noFill/>
          </a:ln>
        </p:spPr>
        <p:txBody>
          <a:bodyPr spcFirstLastPara="1" wrap="square" lIns="81625" tIns="40800" rIns="81625" bIns="40800" anchor="t" anchorCtr="0">
            <a:normAutofit/>
          </a:bodyPr>
          <a:lstStyle>
            <a:lvl1pPr marL="457200" lvl="0" indent="-330200" algn="l">
              <a:spcBef>
                <a:spcPts val="320"/>
              </a:spcBef>
              <a:spcAft>
                <a:spcPts val="0"/>
              </a:spcAft>
              <a:buClr>
                <a:schemeClr val="dk1"/>
              </a:buClr>
              <a:buSzPts val="1600"/>
              <a:buChar char="•"/>
              <a:defRPr sz="1600"/>
            </a:lvl1pPr>
            <a:lvl2pPr marL="914400" lvl="1" indent="-311150" algn="l">
              <a:spcBef>
                <a:spcPts val="260"/>
              </a:spcBef>
              <a:spcAft>
                <a:spcPts val="0"/>
              </a:spcAft>
              <a:buClr>
                <a:schemeClr val="dk1"/>
              </a:buClr>
              <a:buSzPts val="1300"/>
              <a:buChar char="–"/>
              <a:defRPr sz="1300"/>
            </a:lvl2pPr>
            <a:lvl3pPr marL="1371600" lvl="2" indent="-292100" algn="l">
              <a:spcBef>
                <a:spcPts val="200"/>
              </a:spcBef>
              <a:spcAft>
                <a:spcPts val="0"/>
              </a:spcAft>
              <a:buClr>
                <a:schemeClr val="dk1"/>
              </a:buClr>
              <a:buSzPts val="1000"/>
              <a:buChar char="•"/>
              <a:defRPr sz="1000"/>
            </a:lvl3pPr>
            <a:lvl4pPr marL="1828800" lvl="3" indent="-285750" algn="l">
              <a:spcBef>
                <a:spcPts val="180"/>
              </a:spcBef>
              <a:spcAft>
                <a:spcPts val="0"/>
              </a:spcAft>
              <a:buClr>
                <a:schemeClr val="dk1"/>
              </a:buClr>
              <a:buSzPts val="900"/>
              <a:buChar char="–"/>
              <a:defRPr sz="900"/>
            </a:lvl4pPr>
            <a:lvl5pPr marL="2286000" lvl="4" indent="-285750" algn="l">
              <a:spcBef>
                <a:spcPts val="180"/>
              </a:spcBef>
              <a:spcAft>
                <a:spcPts val="0"/>
              </a:spcAft>
              <a:buClr>
                <a:schemeClr val="dk1"/>
              </a:buClr>
              <a:buSzPts val="900"/>
              <a:buChar char="»"/>
              <a:defRPr sz="9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111"/>
          <p:cNvSpPr txBox="1">
            <a:spLocks noGrp="1"/>
          </p:cNvSpPr>
          <p:nvPr>
            <p:ph type="body" idx="2"/>
          </p:nvPr>
        </p:nvSpPr>
        <p:spPr>
          <a:xfrm>
            <a:off x="12269788" y="2400300"/>
            <a:ext cx="10898187" cy="6788944"/>
          </a:xfrm>
          <a:prstGeom prst="rect">
            <a:avLst/>
          </a:prstGeom>
          <a:noFill/>
          <a:ln>
            <a:noFill/>
          </a:ln>
        </p:spPr>
        <p:txBody>
          <a:bodyPr spcFirstLastPara="1" wrap="square" lIns="81625" tIns="40800" rIns="81625" bIns="40800" anchor="t" anchorCtr="0">
            <a:normAutofit/>
          </a:bodyPr>
          <a:lstStyle>
            <a:lvl1pPr marL="457200" lvl="0" indent="-387350" algn="l">
              <a:spcBef>
                <a:spcPts val="500"/>
              </a:spcBef>
              <a:spcAft>
                <a:spcPts val="0"/>
              </a:spcAft>
              <a:buClr>
                <a:schemeClr val="dk1"/>
              </a:buClr>
              <a:buSzPts val="2500"/>
              <a:buChar char="•"/>
              <a:defRPr sz="2500"/>
            </a:lvl1pPr>
            <a:lvl2pPr marL="914400" lvl="1" indent="-361950" algn="l">
              <a:spcBef>
                <a:spcPts val="420"/>
              </a:spcBef>
              <a:spcAft>
                <a:spcPts val="0"/>
              </a:spcAft>
              <a:buClr>
                <a:schemeClr val="dk1"/>
              </a:buClr>
              <a:buSzPts val="2100"/>
              <a:buChar char="–"/>
              <a:defRPr sz="21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2" name="Google Shape;52;p111"/>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11"/>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11"/>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55" name="Google Shape;55;p111"/>
          <p:cNvSpPr txBox="1">
            <a:spLocks noGrp="1"/>
          </p:cNvSpPr>
          <p:nvPr>
            <p:ph type="title"/>
          </p:nvPr>
        </p:nvSpPr>
        <p:spPr>
          <a:xfrm>
            <a:off x="196070" y="275816"/>
            <a:ext cx="8426742" cy="479822"/>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56"/>
        <p:cNvGrpSpPr/>
        <p:nvPr/>
      </p:nvGrpSpPr>
      <p:grpSpPr>
        <a:xfrm>
          <a:off x="0" y="0"/>
          <a:ext cx="0" cy="0"/>
          <a:chOff x="0" y="0"/>
          <a:chExt cx="0" cy="0"/>
        </a:xfrm>
      </p:grpSpPr>
      <p:sp>
        <p:nvSpPr>
          <p:cNvPr id="57" name="Google Shape;57;p112"/>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12"/>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12"/>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112"/>
          <p:cNvSpPr txBox="1">
            <a:spLocks noGrp="1"/>
          </p:cNvSpPr>
          <p:nvPr>
            <p:ph type="title"/>
          </p:nvPr>
        </p:nvSpPr>
        <p:spPr>
          <a:xfrm>
            <a:off x="196070" y="275816"/>
            <a:ext cx="8229600" cy="479822"/>
          </a:xfrm>
          <a:prstGeom prst="rect">
            <a:avLst/>
          </a:prstGeom>
          <a:noFill/>
          <a:ln>
            <a:noFill/>
          </a:ln>
        </p:spPr>
        <p:txBody>
          <a:bodyPr spcFirstLastPara="1" wrap="square" lIns="34275" tIns="17125" rIns="34275" bIns="17125" anchor="b" anchorCtr="0">
            <a:noAutofit/>
          </a:bodyPr>
          <a:lstStyle>
            <a:lvl1pPr marR="0" lvl="0" algn="l" rtl="0">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3"/>
          <p:cNvSpPr txBox="1">
            <a:spLocks noGrp="1"/>
          </p:cNvSpPr>
          <p:nvPr>
            <p:ph type="title"/>
          </p:nvPr>
        </p:nvSpPr>
        <p:spPr>
          <a:xfrm>
            <a:off x="1792288" y="3600450"/>
            <a:ext cx="5486400" cy="425054"/>
          </a:xfrm>
          <a:prstGeom prst="rect">
            <a:avLst/>
          </a:prstGeom>
          <a:noFill/>
          <a:ln>
            <a:noFill/>
          </a:ln>
        </p:spPr>
        <p:txBody>
          <a:bodyPr spcFirstLastPara="1" wrap="square" lIns="34275" tIns="17125" rIns="34275" bIns="17125" anchor="b" anchorCtr="0">
            <a:noAutofit/>
          </a:bodyPr>
          <a:lstStyle>
            <a:lvl1pPr marR="0" lvl="0" algn="ctr" rtl="0">
              <a:spcBef>
                <a:spcPts val="0"/>
              </a:spcBef>
              <a:spcAft>
                <a:spcPts val="0"/>
              </a:spcAft>
              <a:buClr>
                <a:schemeClr val="dk1"/>
              </a:buClr>
              <a:buSzPts val="1800"/>
              <a:buFont typeface="Helvetica Neue"/>
              <a:buNone/>
              <a:defRPr sz="18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113"/>
          <p:cNvSpPr>
            <a:spLocks noGrp="1"/>
          </p:cNvSpPr>
          <p:nvPr>
            <p:ph type="pic" idx="2"/>
          </p:nvPr>
        </p:nvSpPr>
        <p:spPr>
          <a:xfrm>
            <a:off x="1792288" y="459581"/>
            <a:ext cx="5486400" cy="3086100"/>
          </a:xfrm>
          <a:prstGeom prst="rect">
            <a:avLst/>
          </a:prstGeom>
          <a:noFill/>
          <a:ln>
            <a:noFill/>
          </a:ln>
        </p:spPr>
        <p:txBody>
          <a:bodyPr spcFirstLastPara="1" wrap="square" lIns="81625" tIns="40800" rIns="81625" bIns="40800" anchor="t" anchorCtr="0">
            <a:normAutofit/>
          </a:bodyPr>
          <a:lstStyle>
            <a:lvl1pPr marR="0" lvl="0" algn="l" rtl="0">
              <a:spcBef>
                <a:spcPts val="560"/>
              </a:spcBef>
              <a:spcAft>
                <a:spcPts val="0"/>
              </a:spcAft>
              <a:buClr>
                <a:schemeClr val="dk1"/>
              </a:buClr>
              <a:buSzPts val="2800"/>
              <a:buFont typeface="Arial"/>
              <a:buNone/>
              <a:defRPr sz="2800" b="0" i="0" u="none" strike="noStrike" cap="none">
                <a:solidFill>
                  <a:schemeClr val="dk1"/>
                </a:solidFill>
                <a:latin typeface="Helvetica Neue"/>
                <a:ea typeface="Helvetica Neue"/>
                <a:cs typeface="Helvetica Neue"/>
                <a:sym typeface="Helvetica Neue"/>
              </a:defRPr>
            </a:lvl1pPr>
            <a:lvl2pPr marR="0" lvl="1" algn="l" rtl="0">
              <a:spcBef>
                <a:spcPts val="500"/>
              </a:spcBef>
              <a:spcAft>
                <a:spcPts val="0"/>
              </a:spcAft>
              <a:buClr>
                <a:schemeClr val="dk1"/>
              </a:buClr>
              <a:buSzPts val="2500"/>
              <a:buFont typeface="Arial"/>
              <a:buNone/>
              <a:defRPr sz="2500" b="0" i="0" u="none" strike="noStrike" cap="none">
                <a:solidFill>
                  <a:schemeClr val="dk1"/>
                </a:solidFill>
                <a:latin typeface="Helvetica Neue"/>
                <a:ea typeface="Helvetica Neue"/>
                <a:cs typeface="Helvetica Neue"/>
                <a:sym typeface="Helvetica Neue"/>
              </a:defRPr>
            </a:lvl2pPr>
            <a:lvl3pPr marR="0" lvl="2" algn="l" rtl="0">
              <a:spcBef>
                <a:spcPts val="420"/>
              </a:spcBef>
              <a:spcAft>
                <a:spcPts val="0"/>
              </a:spcAft>
              <a:buClr>
                <a:schemeClr val="dk1"/>
              </a:buClr>
              <a:buSzPts val="2100"/>
              <a:buFont typeface="Arial"/>
              <a:buNone/>
              <a:defRPr sz="2100" b="0" i="0" u="none" strike="noStrike" cap="none">
                <a:solidFill>
                  <a:schemeClr val="dk1"/>
                </a:solidFill>
                <a:latin typeface="Helvetica Neue"/>
                <a:ea typeface="Helvetica Neue"/>
                <a:cs typeface="Helvetica Neue"/>
                <a:sym typeface="Helvetica Neue"/>
              </a:defRPr>
            </a:lvl3pPr>
            <a:lvl4pPr marR="0" lvl="3" algn="l" rtl="0">
              <a:spcBef>
                <a:spcPts val="360"/>
              </a:spcBef>
              <a:spcAft>
                <a:spcPts val="0"/>
              </a:spcAft>
              <a:buClr>
                <a:schemeClr val="dk1"/>
              </a:buClr>
              <a:buSzPts val="1800"/>
              <a:buFont typeface="Arial"/>
              <a:buNone/>
              <a:defRPr sz="1800" b="0" i="0" u="none" strike="noStrike" cap="none">
                <a:solidFill>
                  <a:schemeClr val="dk1"/>
                </a:solidFill>
                <a:latin typeface="Helvetica Neue"/>
                <a:ea typeface="Helvetica Neue"/>
                <a:cs typeface="Helvetica Neue"/>
                <a:sym typeface="Helvetica Neue"/>
              </a:defRPr>
            </a:lvl4pPr>
            <a:lvl5pPr marR="0" lvl="4" algn="l" rtl="0">
              <a:spcBef>
                <a:spcPts val="360"/>
              </a:spcBef>
              <a:spcAft>
                <a:spcPts val="0"/>
              </a:spcAft>
              <a:buClr>
                <a:schemeClr val="dk1"/>
              </a:buClr>
              <a:buSzPts val="1800"/>
              <a:buFont typeface="Arial"/>
              <a:buNone/>
              <a:defRPr sz="1800" b="0" i="0" u="none" strike="noStrike" cap="none">
                <a:solidFill>
                  <a:schemeClr val="dk1"/>
                </a:solidFill>
                <a:latin typeface="Helvetica Neue"/>
                <a:ea typeface="Helvetica Neue"/>
                <a:cs typeface="Helvetica Neue"/>
                <a:sym typeface="Helvetica Neue"/>
              </a:defRPr>
            </a:lvl5pPr>
            <a:lvl6pPr marR="0" lvl="5" algn="l"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6pPr>
            <a:lvl7pPr marR="0" lvl="6" algn="l"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7pPr>
            <a:lvl8pPr marR="0" lvl="7" algn="l"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8pPr>
            <a:lvl9pPr marR="0" lvl="8" algn="l"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113"/>
          <p:cNvSpPr txBox="1">
            <a:spLocks noGrp="1"/>
          </p:cNvSpPr>
          <p:nvPr>
            <p:ph type="body" idx="1"/>
          </p:nvPr>
        </p:nvSpPr>
        <p:spPr>
          <a:xfrm>
            <a:off x="1792288" y="4025503"/>
            <a:ext cx="5486400" cy="603647"/>
          </a:xfrm>
          <a:prstGeom prst="rect">
            <a:avLst/>
          </a:prstGeom>
          <a:noFill/>
          <a:ln>
            <a:noFill/>
          </a:ln>
        </p:spPr>
        <p:txBody>
          <a:bodyPr spcFirstLastPara="1" wrap="square" lIns="81625" tIns="40800" rIns="81625" bIns="40800" anchor="t" anchorCtr="0">
            <a:normAutofit/>
          </a:bodyPr>
          <a:lstStyle>
            <a:lvl1pPr marL="457200" lvl="0" indent="-228600" algn="ctr">
              <a:spcBef>
                <a:spcPts val="240"/>
              </a:spcBef>
              <a:spcAft>
                <a:spcPts val="0"/>
              </a:spcAft>
              <a:buClr>
                <a:schemeClr val="dk1"/>
              </a:buClr>
              <a:buSzPts val="1200"/>
              <a:buNone/>
              <a:defRPr sz="1200"/>
            </a:lvl1pPr>
            <a:lvl2pPr marL="914400" lvl="1" indent="-228600" algn="l">
              <a:spcBef>
                <a:spcPts val="220"/>
              </a:spcBef>
              <a:spcAft>
                <a:spcPts val="0"/>
              </a:spcAft>
              <a:buClr>
                <a:schemeClr val="dk1"/>
              </a:buClr>
              <a:buSzPts val="1100"/>
              <a:buNone/>
              <a:defRPr sz="1100"/>
            </a:lvl2pPr>
            <a:lvl3pPr marL="1371600" lvl="2" indent="-228600" algn="l">
              <a:spcBef>
                <a:spcPts val="180"/>
              </a:spcBef>
              <a:spcAft>
                <a:spcPts val="0"/>
              </a:spcAft>
              <a:buClr>
                <a:schemeClr val="dk1"/>
              </a:buClr>
              <a:buSzPts val="900"/>
              <a:buNone/>
              <a:defRPr sz="900"/>
            </a:lvl3pPr>
            <a:lvl4pPr marL="1828800" lvl="3" indent="-228600" algn="l">
              <a:spcBef>
                <a:spcPts val="160"/>
              </a:spcBef>
              <a:spcAft>
                <a:spcPts val="0"/>
              </a:spcAft>
              <a:buClr>
                <a:schemeClr val="dk1"/>
              </a:buClr>
              <a:buSzPts val="800"/>
              <a:buNone/>
              <a:defRPr sz="800"/>
            </a:lvl4pPr>
            <a:lvl5pPr marL="2286000" lvl="4" indent="-228600" algn="l">
              <a:spcBef>
                <a:spcPts val="160"/>
              </a:spcBef>
              <a:spcAft>
                <a:spcPts val="0"/>
              </a:spcAft>
              <a:buClr>
                <a:schemeClr val="dk1"/>
              </a:buClr>
              <a:buSzPts val="800"/>
              <a:buNone/>
              <a:defRPr sz="800"/>
            </a:lvl5pPr>
            <a:lvl6pPr marL="2743200" lvl="5" indent="-228600" algn="l">
              <a:spcBef>
                <a:spcPts val="160"/>
              </a:spcBef>
              <a:spcAft>
                <a:spcPts val="0"/>
              </a:spcAft>
              <a:buClr>
                <a:schemeClr val="dk1"/>
              </a:buClr>
              <a:buSzPts val="800"/>
              <a:buNone/>
              <a:defRPr sz="800"/>
            </a:lvl6pPr>
            <a:lvl7pPr marL="3200400" lvl="6" indent="-228600" algn="l">
              <a:spcBef>
                <a:spcPts val="160"/>
              </a:spcBef>
              <a:spcAft>
                <a:spcPts val="0"/>
              </a:spcAft>
              <a:buClr>
                <a:schemeClr val="dk1"/>
              </a:buClr>
              <a:buSzPts val="800"/>
              <a:buNone/>
              <a:defRPr sz="800"/>
            </a:lvl7pPr>
            <a:lvl8pPr marL="3657600" lvl="7" indent="-228600" algn="l">
              <a:spcBef>
                <a:spcPts val="160"/>
              </a:spcBef>
              <a:spcAft>
                <a:spcPts val="0"/>
              </a:spcAft>
              <a:buClr>
                <a:schemeClr val="dk1"/>
              </a:buClr>
              <a:buSzPts val="800"/>
              <a:buNone/>
              <a:defRPr sz="800"/>
            </a:lvl8pPr>
            <a:lvl9pPr marL="4114800" lvl="8" indent="-228600" algn="l">
              <a:spcBef>
                <a:spcPts val="160"/>
              </a:spcBef>
              <a:spcAft>
                <a:spcPts val="0"/>
              </a:spcAft>
              <a:buClr>
                <a:schemeClr val="dk1"/>
              </a:buClr>
              <a:buSzPts val="800"/>
              <a:buNone/>
              <a:defRPr sz="800"/>
            </a:lvl9pPr>
          </a:lstStyle>
          <a:p>
            <a:endParaRPr/>
          </a:p>
        </p:txBody>
      </p:sp>
      <p:sp>
        <p:nvSpPr>
          <p:cNvPr id="65" name="Google Shape;65;p113"/>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13"/>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13"/>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4"/>
          <p:cNvSpPr txBox="1">
            <a:spLocks noGrp="1"/>
          </p:cNvSpPr>
          <p:nvPr>
            <p:ph type="body" idx="1"/>
          </p:nvPr>
        </p:nvSpPr>
        <p:spPr>
          <a:xfrm>
            <a:off x="457200" y="971550"/>
            <a:ext cx="7968470" cy="3394472"/>
          </a:xfrm>
          <a:prstGeom prst="rect">
            <a:avLst/>
          </a:prstGeom>
          <a:noFill/>
          <a:ln>
            <a:noFill/>
          </a:ln>
        </p:spPr>
        <p:txBody>
          <a:bodyPr spcFirstLastPara="1" wrap="square" lIns="81625" tIns="40800" rIns="81625" bIns="40800" anchor="t" anchorCtr="0">
            <a:normAutofit/>
          </a:bodyPr>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 name="Google Shape;11;p104"/>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marR="0" lvl="0" algn="l" rtl="0">
              <a:lnSpc>
                <a:spcPct val="100000"/>
              </a:lnSpc>
              <a:spcBef>
                <a:spcPts val="0"/>
              </a:spcBef>
              <a:spcAft>
                <a:spcPts val="0"/>
              </a:spcAft>
              <a:buSzPts val="1400"/>
              <a:buNone/>
              <a:defRPr sz="11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 name="Google Shape;12;p104"/>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marR="0" lvl="0" algn="ctr" rtl="0">
              <a:lnSpc>
                <a:spcPct val="100000"/>
              </a:lnSpc>
              <a:spcBef>
                <a:spcPts val="0"/>
              </a:spcBef>
              <a:spcAft>
                <a:spcPts val="0"/>
              </a:spcAft>
              <a:buSzPts val="1400"/>
              <a:buNone/>
              <a:defRPr sz="11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 name="Google Shape;13;p104"/>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4" name="Google Shape;14;p104"/>
          <p:cNvCxnSpPr/>
          <p:nvPr/>
        </p:nvCxnSpPr>
        <p:spPr>
          <a:xfrm>
            <a:off x="-5356" y="0"/>
            <a:ext cx="9149356" cy="0"/>
          </a:xfrm>
          <a:prstGeom prst="straightConnector1">
            <a:avLst/>
          </a:prstGeom>
          <a:noFill/>
          <a:ln w="28575" cap="flat" cmpd="sng">
            <a:solidFill>
              <a:srgbClr val="494EFF"/>
            </a:solidFill>
            <a:prstDash val="solid"/>
            <a:miter lim="4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0"/>
        <p:cNvGrpSpPr/>
        <p:nvPr/>
      </p:nvGrpSpPr>
      <p:grpSpPr>
        <a:xfrm>
          <a:off x="0" y="0"/>
          <a:ext cx="0" cy="0"/>
          <a:chOff x="0" y="0"/>
          <a:chExt cx="0" cy="0"/>
        </a:xfrm>
      </p:grpSpPr>
      <p:sp>
        <p:nvSpPr>
          <p:cNvPr id="121" name="Google Shape;121;g59b5b5f607_0_15"/>
          <p:cNvSpPr txBox="1">
            <a:spLocks noGrp="1"/>
          </p:cNvSpPr>
          <p:nvPr>
            <p:ph type="body" idx="1"/>
          </p:nvPr>
        </p:nvSpPr>
        <p:spPr>
          <a:xfrm>
            <a:off x="457200" y="971550"/>
            <a:ext cx="7968600" cy="3394500"/>
          </a:xfrm>
          <a:prstGeom prst="rect">
            <a:avLst/>
          </a:prstGeom>
          <a:noFill/>
          <a:ln>
            <a:noFill/>
          </a:ln>
        </p:spPr>
        <p:txBody>
          <a:bodyPr spcFirstLastPara="1" wrap="square" lIns="81625" tIns="40800" rIns="81625" bIns="40800" anchor="t" anchorCtr="0">
            <a:noAutofit/>
          </a:bodyPr>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2" name="Google Shape;122;g59b5b5f607_0_15"/>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marR="0" lvl="0" algn="l" rtl="0">
              <a:lnSpc>
                <a:spcPct val="100000"/>
              </a:lnSpc>
              <a:spcBef>
                <a:spcPts val="0"/>
              </a:spcBef>
              <a:spcAft>
                <a:spcPts val="0"/>
              </a:spcAft>
              <a:buSzPts val="1400"/>
              <a:buNone/>
              <a:defRPr sz="11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3" name="Google Shape;123;g59b5b5f607_0_15"/>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marR="0" lvl="0" algn="ctr" rtl="0">
              <a:lnSpc>
                <a:spcPct val="100000"/>
              </a:lnSpc>
              <a:spcBef>
                <a:spcPts val="0"/>
              </a:spcBef>
              <a:spcAft>
                <a:spcPts val="0"/>
              </a:spcAft>
              <a:buSzPts val="1400"/>
              <a:buNone/>
              <a:defRPr sz="11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4" name="Google Shape;124;g59b5b5f607_0_15"/>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1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25" name="Google Shape;125;g59b5b5f607_0_15"/>
          <p:cNvCxnSpPr/>
          <p:nvPr/>
        </p:nvCxnSpPr>
        <p:spPr>
          <a:xfrm>
            <a:off x="-5356" y="0"/>
            <a:ext cx="9149400" cy="0"/>
          </a:xfrm>
          <a:prstGeom prst="straightConnector1">
            <a:avLst/>
          </a:prstGeom>
          <a:noFill/>
          <a:ln w="28575" cap="flat" cmpd="sng">
            <a:solidFill>
              <a:srgbClr val="494EFF"/>
            </a:solidFill>
            <a:prstDash val="solid"/>
            <a:miter lim="4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41.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7.emf"/><Relationship Id="rId4" Type="http://schemas.microsoft.com/office/2007/relationships/hdphoto" Target="../media/hdphoto2.wdp"/><Relationship Id="rId9"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37.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21.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37.emf"/><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37.emf"/><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21.png"/><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96.png"/><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1" descr="E:\Work\japan\Aloki\ThoughSpot\PPT\First call Animation 2018\6-6-2018\Ref\8.png"/>
          <p:cNvPicPr preferRelativeResize="0"/>
          <p:nvPr/>
        </p:nvPicPr>
        <p:blipFill rotWithShape="1">
          <a:blip r:embed="rId3">
            <a:alphaModFix/>
          </a:blip>
          <a:srcRect/>
          <a:stretch/>
        </p:blipFill>
        <p:spPr>
          <a:xfrm>
            <a:off x="6732970" y="2571750"/>
            <a:ext cx="1127994" cy="1128141"/>
          </a:xfrm>
          <a:prstGeom prst="rect">
            <a:avLst/>
          </a:prstGeom>
          <a:noFill/>
          <a:ln>
            <a:noFill/>
          </a:ln>
        </p:spPr>
      </p:pic>
      <p:pic>
        <p:nvPicPr>
          <p:cNvPr id="357" name="Google Shape;357;p1"/>
          <p:cNvPicPr preferRelativeResize="0"/>
          <p:nvPr/>
        </p:nvPicPr>
        <p:blipFill rotWithShape="1">
          <a:blip r:embed="rId4">
            <a:alphaModFix/>
          </a:blip>
          <a:srcRect/>
          <a:stretch/>
        </p:blipFill>
        <p:spPr>
          <a:xfrm>
            <a:off x="6608550" y="2447403"/>
            <a:ext cx="1376834" cy="1376834"/>
          </a:xfrm>
          <a:prstGeom prst="rect">
            <a:avLst/>
          </a:prstGeom>
          <a:noFill/>
          <a:ln>
            <a:noFill/>
          </a:ln>
        </p:spPr>
      </p:pic>
      <p:pic>
        <p:nvPicPr>
          <p:cNvPr id="358" name="Google Shape;358;p1" descr="E:\Work\japan\Aloki\ThoughSpot\PPT\First call Animation 2018\6-6-2018\Ref\8.png"/>
          <p:cNvPicPr preferRelativeResize="0"/>
          <p:nvPr/>
        </p:nvPicPr>
        <p:blipFill rotWithShape="1">
          <a:blip r:embed="rId3">
            <a:alphaModFix/>
          </a:blip>
          <a:srcRect/>
          <a:stretch/>
        </p:blipFill>
        <p:spPr>
          <a:xfrm>
            <a:off x="1249357" y="2571750"/>
            <a:ext cx="1127994" cy="1128141"/>
          </a:xfrm>
          <a:prstGeom prst="rect">
            <a:avLst/>
          </a:prstGeom>
          <a:noFill/>
          <a:ln>
            <a:noFill/>
          </a:ln>
        </p:spPr>
      </p:pic>
      <p:pic>
        <p:nvPicPr>
          <p:cNvPr id="359" name="Google Shape;359;p1"/>
          <p:cNvPicPr preferRelativeResize="0"/>
          <p:nvPr/>
        </p:nvPicPr>
        <p:blipFill rotWithShape="1">
          <a:blip r:embed="rId5">
            <a:alphaModFix/>
          </a:blip>
          <a:srcRect/>
          <a:stretch/>
        </p:blipFill>
        <p:spPr>
          <a:xfrm>
            <a:off x="1125220" y="2446629"/>
            <a:ext cx="1387083" cy="1389215"/>
          </a:xfrm>
          <a:prstGeom prst="rect">
            <a:avLst/>
          </a:prstGeom>
          <a:noFill/>
          <a:ln>
            <a:noFill/>
          </a:ln>
        </p:spPr>
      </p:pic>
      <p:pic>
        <p:nvPicPr>
          <p:cNvPr id="360" name="Google Shape;360;p1" descr="E:\Work\japan\Aloki\ThoughSpot\PPT\First call Animation 2018\6-6-2018\Ref\6.png"/>
          <p:cNvPicPr preferRelativeResize="0"/>
          <p:nvPr/>
        </p:nvPicPr>
        <p:blipFill rotWithShape="1">
          <a:blip r:embed="rId6">
            <a:alphaModFix/>
          </a:blip>
          <a:srcRect/>
          <a:stretch/>
        </p:blipFill>
        <p:spPr>
          <a:xfrm>
            <a:off x="5387759" y="2235747"/>
            <a:ext cx="1594277" cy="1594485"/>
          </a:xfrm>
          <a:prstGeom prst="rect">
            <a:avLst/>
          </a:prstGeom>
          <a:noFill/>
          <a:ln>
            <a:noFill/>
          </a:ln>
        </p:spPr>
      </p:pic>
      <p:pic>
        <p:nvPicPr>
          <p:cNvPr id="361" name="Google Shape;361;p1" descr="E:\Work\japan\Aloki\ThoughSpot\PPT\First call Animation 2018\6-6-2018\Ref\7.png"/>
          <p:cNvPicPr preferRelativeResize="0"/>
          <p:nvPr/>
        </p:nvPicPr>
        <p:blipFill rotWithShape="1">
          <a:blip r:embed="rId7">
            <a:alphaModFix/>
          </a:blip>
          <a:srcRect/>
          <a:stretch/>
        </p:blipFill>
        <p:spPr>
          <a:xfrm>
            <a:off x="2152799" y="2235748"/>
            <a:ext cx="1595067" cy="1595273"/>
          </a:xfrm>
          <a:prstGeom prst="rect">
            <a:avLst/>
          </a:prstGeom>
          <a:noFill/>
          <a:ln>
            <a:noFill/>
          </a:ln>
        </p:spPr>
      </p:pic>
      <p:pic>
        <p:nvPicPr>
          <p:cNvPr id="362" name="Google Shape;362;p1"/>
          <p:cNvPicPr preferRelativeResize="0"/>
          <p:nvPr/>
        </p:nvPicPr>
        <p:blipFill rotWithShape="1">
          <a:blip r:embed="rId8">
            <a:alphaModFix/>
          </a:blip>
          <a:srcRect/>
          <a:stretch/>
        </p:blipFill>
        <p:spPr>
          <a:xfrm>
            <a:off x="5260725" y="2111401"/>
            <a:ext cx="1867917" cy="1845138"/>
          </a:xfrm>
          <a:prstGeom prst="rect">
            <a:avLst/>
          </a:prstGeom>
          <a:noFill/>
          <a:ln>
            <a:noFill/>
          </a:ln>
        </p:spPr>
      </p:pic>
      <p:pic>
        <p:nvPicPr>
          <p:cNvPr id="363" name="Google Shape;363;p1"/>
          <p:cNvPicPr preferRelativeResize="0"/>
          <p:nvPr/>
        </p:nvPicPr>
        <p:blipFill rotWithShape="1">
          <a:blip r:embed="rId9">
            <a:alphaModFix/>
          </a:blip>
          <a:srcRect/>
          <a:stretch/>
        </p:blipFill>
        <p:spPr>
          <a:xfrm>
            <a:off x="2005982" y="2102608"/>
            <a:ext cx="1877027" cy="1853931"/>
          </a:xfrm>
          <a:prstGeom prst="rect">
            <a:avLst/>
          </a:prstGeom>
          <a:noFill/>
          <a:ln>
            <a:noFill/>
          </a:ln>
        </p:spPr>
      </p:pic>
      <p:sp>
        <p:nvSpPr>
          <p:cNvPr id="364" name="Google Shape;364;p1"/>
          <p:cNvSpPr txBox="1"/>
          <p:nvPr/>
        </p:nvSpPr>
        <p:spPr>
          <a:xfrm>
            <a:off x="123439" y="4964906"/>
            <a:ext cx="878820" cy="115406"/>
          </a:xfrm>
          <a:prstGeom prst="rect">
            <a:avLst/>
          </a:prstGeom>
          <a:noFill/>
          <a:ln>
            <a:noFill/>
          </a:ln>
        </p:spPr>
        <p:txBody>
          <a:bodyPr spcFirstLastPara="1" wrap="square" lIns="19025" tIns="19025" rIns="19025" bIns="19025" anchor="ctr" anchorCtr="0">
            <a:spAutoFit/>
          </a:bodyPr>
          <a:lstStyle/>
          <a:p>
            <a:pPr marL="0" marR="0" lvl="0" indent="0" algn="l" rtl="0">
              <a:lnSpc>
                <a:spcPct val="100000"/>
              </a:lnSpc>
              <a:spcBef>
                <a:spcPts val="0"/>
              </a:spcBef>
              <a:spcAft>
                <a:spcPts val="0"/>
              </a:spcAft>
              <a:buNone/>
            </a:pPr>
            <a:r>
              <a:rPr lang="en-US" sz="500" b="0" i="0" u="none" strike="noStrike" cap="none">
                <a:solidFill>
                  <a:srgbClr val="5E5E5E"/>
                </a:solidFill>
                <a:latin typeface="Helvetica Neue"/>
                <a:ea typeface="Helvetica Neue"/>
                <a:cs typeface="Helvetica Neue"/>
                <a:sym typeface="Helvetica Neue"/>
              </a:rPr>
              <a:t>© </a:t>
            </a:r>
            <a:r>
              <a:rPr lang="en-US" sz="500" b="0" i="0" u="none" strike="noStrike" cap="none">
                <a:solidFill>
                  <a:srgbClr val="5E5E5E"/>
                </a:solidFill>
                <a:latin typeface="Arial"/>
                <a:ea typeface="Arial"/>
                <a:cs typeface="Arial"/>
                <a:sym typeface="Arial"/>
              </a:rPr>
              <a:t>ThoughtSpot Inc 2019</a:t>
            </a:r>
            <a:endParaRPr sz="500" b="0" i="0" u="none" strike="noStrike" cap="none">
              <a:solidFill>
                <a:srgbClr val="000000"/>
              </a:solidFill>
              <a:latin typeface="Arial"/>
              <a:ea typeface="Arial"/>
              <a:cs typeface="Arial"/>
              <a:sym typeface="Arial"/>
            </a:endParaRPr>
          </a:p>
        </p:txBody>
      </p:sp>
      <p:cxnSp>
        <p:nvCxnSpPr>
          <p:cNvPr id="365" name="Google Shape;365;p1"/>
          <p:cNvCxnSpPr/>
          <p:nvPr/>
        </p:nvCxnSpPr>
        <p:spPr>
          <a:xfrm>
            <a:off x="0" y="5143500"/>
            <a:ext cx="9163500" cy="0"/>
          </a:xfrm>
          <a:prstGeom prst="straightConnector1">
            <a:avLst/>
          </a:prstGeom>
          <a:noFill/>
          <a:ln w="57150" cap="flat" cmpd="sng">
            <a:solidFill>
              <a:srgbClr val="494EFF"/>
            </a:solidFill>
            <a:prstDash val="solid"/>
            <a:miter lim="400000"/>
            <a:headEnd type="none" w="sm" len="sm"/>
            <a:tailEnd type="none" w="sm" len="sm"/>
          </a:ln>
        </p:spPr>
      </p:cxnSp>
      <p:grpSp>
        <p:nvGrpSpPr>
          <p:cNvPr id="366" name="Google Shape;366;p1"/>
          <p:cNvGrpSpPr/>
          <p:nvPr/>
        </p:nvGrpSpPr>
        <p:grpSpPr>
          <a:xfrm>
            <a:off x="382240" y="1032849"/>
            <a:ext cx="8388351" cy="835608"/>
            <a:chOff x="1019439" y="2754262"/>
            <a:chExt cx="22371848" cy="2228289"/>
          </a:xfrm>
        </p:grpSpPr>
        <p:sp>
          <p:nvSpPr>
            <p:cNvPr id="367" name="Google Shape;367;p1"/>
            <p:cNvSpPr txBox="1"/>
            <p:nvPr/>
          </p:nvSpPr>
          <p:spPr>
            <a:xfrm>
              <a:off x="1019439" y="2754262"/>
              <a:ext cx="22371848" cy="1441054"/>
            </a:xfrm>
            <a:prstGeom prst="rect">
              <a:avLst/>
            </a:prstGeom>
            <a:noFill/>
            <a:ln>
              <a:noFill/>
            </a:ln>
          </p:spPr>
          <p:txBody>
            <a:bodyPr spcFirstLastPara="1" wrap="square" lIns="50800" tIns="50800" rIns="50800" bIns="50800" anchor="t" anchorCtr="0">
              <a:noAutofit/>
            </a:bodyPr>
            <a:lstStyle/>
            <a:p>
              <a:pPr marL="0" marR="0" lvl="0" indent="0" algn="ctr" rtl="0">
                <a:lnSpc>
                  <a:spcPct val="90000"/>
                </a:lnSpc>
                <a:spcBef>
                  <a:spcPts val="0"/>
                </a:spcBef>
                <a:spcAft>
                  <a:spcPts val="0"/>
                </a:spcAft>
                <a:buNone/>
              </a:pPr>
              <a:r>
                <a:rPr lang="en-US" sz="3300" b="1" dirty="0">
                  <a:latin typeface="Helvetica Neue Light" charset="0"/>
                  <a:ea typeface="Helvetica Neue Light" charset="0"/>
                  <a:cs typeface="Helvetica Neue Light" charset="0"/>
                  <a:sym typeface="Helvetica Neue"/>
                </a:rPr>
                <a:t>Advanced End User</a:t>
              </a:r>
              <a:endParaRPr sz="3300" b="1" u="none" strike="noStrike" cap="none" dirty="0">
                <a:solidFill>
                  <a:srgbClr val="000000"/>
                </a:solidFill>
                <a:latin typeface="Helvetica Neue Light" charset="0"/>
                <a:ea typeface="Helvetica Neue Light" charset="0"/>
                <a:cs typeface="Helvetica Neue Light" charset="0"/>
                <a:sym typeface="Helvetica Neue"/>
              </a:endParaRPr>
            </a:p>
          </p:txBody>
        </p:sp>
        <p:sp>
          <p:nvSpPr>
            <p:cNvPr id="368" name="Google Shape;368;p1"/>
            <p:cNvSpPr txBox="1"/>
            <p:nvPr/>
          </p:nvSpPr>
          <p:spPr>
            <a:xfrm>
              <a:off x="1019439" y="4058427"/>
              <a:ext cx="22371848" cy="924124"/>
            </a:xfrm>
            <a:prstGeom prst="rect">
              <a:avLst/>
            </a:prstGeom>
            <a:noFill/>
            <a:ln>
              <a:noFill/>
            </a:ln>
          </p:spPr>
          <p:txBody>
            <a:bodyPr spcFirstLastPara="1" wrap="square" lIns="50800" tIns="50800" rIns="50800" bIns="50800" anchor="t" anchorCtr="0">
              <a:noAutofit/>
            </a:bodyPr>
            <a:lstStyle/>
            <a:p>
              <a:pPr marL="0" marR="0" lvl="0" indent="0" algn="ctr" rtl="0">
                <a:lnSpc>
                  <a:spcPct val="90000"/>
                </a:lnSpc>
                <a:spcBef>
                  <a:spcPts val="0"/>
                </a:spcBef>
                <a:spcAft>
                  <a:spcPts val="0"/>
                </a:spcAft>
                <a:buNone/>
              </a:pPr>
              <a:r>
                <a:rPr lang="en-US" sz="1800" u="none" strike="noStrike" cap="none" dirty="0">
                  <a:solidFill>
                    <a:srgbClr val="000000"/>
                  </a:solidFill>
                  <a:latin typeface="Helvetica Neue Light" charset="0"/>
                  <a:ea typeface="Helvetica Neue Light" charset="0"/>
                  <a:cs typeface="Helvetica Neue Light" charset="0"/>
                  <a:sym typeface="Helvetica Neue"/>
                </a:rPr>
                <a:t>Version 6.3</a:t>
              </a:r>
              <a:endParaRPr sz="1800" u="none" strike="noStrike" cap="none" dirty="0">
                <a:solidFill>
                  <a:srgbClr val="000000"/>
                </a:solidFill>
                <a:latin typeface="Helvetica Neue Light" charset="0"/>
                <a:ea typeface="Helvetica Neue Light" charset="0"/>
                <a:cs typeface="Helvetica Neue Light" charset="0"/>
                <a:sym typeface="Helvetica Neue"/>
              </a:endParaRPr>
            </a:p>
          </p:txBody>
        </p:sp>
      </p:grpSp>
      <p:pic>
        <p:nvPicPr>
          <p:cNvPr id="369" name="Google Shape;369;p1" descr="E:\Work\japan\Aloki\ThoughSpot\PPT\First call Animation 2018\6-6-2018\Ref\11.png"/>
          <p:cNvPicPr preferRelativeResize="0"/>
          <p:nvPr/>
        </p:nvPicPr>
        <p:blipFill rotWithShape="1">
          <a:blip r:embed="rId10">
            <a:alphaModFix/>
          </a:blip>
          <a:srcRect/>
          <a:stretch/>
        </p:blipFill>
        <p:spPr>
          <a:xfrm>
            <a:off x="2636440" y="2316902"/>
            <a:ext cx="862598" cy="2324319"/>
          </a:xfrm>
          <a:prstGeom prst="rect">
            <a:avLst/>
          </a:prstGeom>
          <a:noFill/>
          <a:ln>
            <a:noFill/>
          </a:ln>
        </p:spPr>
      </p:pic>
      <p:pic>
        <p:nvPicPr>
          <p:cNvPr id="370" name="Google Shape;370;p1" descr="E:\Work\japan\Aloki\ThoughSpot\PPT\First call Animation 2018\6-6-2018\Ref\12.png"/>
          <p:cNvPicPr preferRelativeResize="0"/>
          <p:nvPr/>
        </p:nvPicPr>
        <p:blipFill rotWithShape="1">
          <a:blip r:embed="rId11">
            <a:alphaModFix/>
          </a:blip>
          <a:srcRect/>
          <a:stretch/>
        </p:blipFill>
        <p:spPr>
          <a:xfrm>
            <a:off x="5782031" y="2344622"/>
            <a:ext cx="826802" cy="2335602"/>
          </a:xfrm>
          <a:prstGeom prst="rect">
            <a:avLst/>
          </a:prstGeom>
          <a:noFill/>
          <a:ln>
            <a:noFill/>
          </a:ln>
        </p:spPr>
      </p:pic>
      <p:pic>
        <p:nvPicPr>
          <p:cNvPr id="371" name="Google Shape;371;p1" descr="E:\Work\japan\Aloki\ThoughSpot\PPT\First call Animation 2018\6-6-2018\Ref\13.png"/>
          <p:cNvPicPr preferRelativeResize="0"/>
          <p:nvPr/>
        </p:nvPicPr>
        <p:blipFill rotWithShape="1">
          <a:blip r:embed="rId12">
            <a:alphaModFix/>
          </a:blip>
          <a:srcRect/>
          <a:stretch/>
        </p:blipFill>
        <p:spPr>
          <a:xfrm>
            <a:off x="1631420" y="2694797"/>
            <a:ext cx="374781" cy="1624615"/>
          </a:xfrm>
          <a:prstGeom prst="rect">
            <a:avLst/>
          </a:prstGeom>
          <a:noFill/>
          <a:ln>
            <a:noFill/>
          </a:ln>
        </p:spPr>
      </p:pic>
      <p:pic>
        <p:nvPicPr>
          <p:cNvPr id="372" name="Google Shape;372;p1" descr="E:\Work\japan\Aloki\ThoughSpot\PPT\First call Animation 2018\6-6-2018\Ref\14.png"/>
          <p:cNvPicPr preferRelativeResize="0"/>
          <p:nvPr/>
        </p:nvPicPr>
        <p:blipFill rotWithShape="1">
          <a:blip r:embed="rId13">
            <a:alphaModFix/>
          </a:blip>
          <a:srcRect/>
          <a:stretch/>
        </p:blipFill>
        <p:spPr>
          <a:xfrm>
            <a:off x="7097106" y="2716215"/>
            <a:ext cx="371427" cy="1638488"/>
          </a:xfrm>
          <a:prstGeom prst="rect">
            <a:avLst/>
          </a:prstGeom>
          <a:noFill/>
          <a:ln>
            <a:noFill/>
          </a:ln>
        </p:spPr>
      </p:pic>
      <p:sp>
        <p:nvSpPr>
          <p:cNvPr id="373" name="Google Shape;373;p1"/>
          <p:cNvSpPr/>
          <p:nvPr/>
        </p:nvSpPr>
        <p:spPr>
          <a:xfrm>
            <a:off x="3437030" y="1874126"/>
            <a:ext cx="2358609" cy="2358916"/>
          </a:xfrm>
          <a:prstGeom prst="ellipse">
            <a:avLst/>
          </a:prstGeom>
          <a:solidFill>
            <a:srgbClr val="BFBFBF"/>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74" name="Google Shape;374;p1"/>
          <p:cNvPicPr preferRelativeResize="0"/>
          <p:nvPr/>
        </p:nvPicPr>
        <p:blipFill rotWithShape="1">
          <a:blip r:embed="rId14">
            <a:alphaModFix/>
          </a:blip>
          <a:srcRect/>
          <a:stretch/>
        </p:blipFill>
        <p:spPr>
          <a:xfrm>
            <a:off x="3325221" y="1749969"/>
            <a:ext cx="2611628" cy="2619842"/>
          </a:xfrm>
          <a:prstGeom prst="rect">
            <a:avLst/>
          </a:prstGeom>
          <a:noFill/>
          <a:ln>
            <a:noFill/>
          </a:ln>
        </p:spPr>
      </p:pic>
      <p:pic>
        <p:nvPicPr>
          <p:cNvPr id="375" name="Google Shape;375;p1" descr="E:\Work\japan\Aloki\ThoughSpot\PPT\First call Animation 2018\6-6-2018\Ref\10.png"/>
          <p:cNvPicPr preferRelativeResize="0"/>
          <p:nvPr/>
        </p:nvPicPr>
        <p:blipFill rotWithShape="1">
          <a:blip r:embed="rId15">
            <a:alphaModFix/>
          </a:blip>
          <a:srcRect/>
          <a:stretch/>
        </p:blipFill>
        <p:spPr>
          <a:xfrm>
            <a:off x="4184831" y="2062726"/>
            <a:ext cx="839773" cy="2817194"/>
          </a:xfrm>
          <a:prstGeom prst="rect">
            <a:avLst/>
          </a:prstGeom>
          <a:noFill/>
          <a:ln>
            <a:noFill/>
          </a:ln>
        </p:spPr>
      </p:pic>
      <p:pic>
        <p:nvPicPr>
          <p:cNvPr id="376" name="Google Shape;376;p1"/>
          <p:cNvPicPr preferRelativeResize="0"/>
          <p:nvPr/>
        </p:nvPicPr>
        <p:blipFill rotWithShape="1">
          <a:blip r:embed="rId16">
            <a:alphaModFix/>
            <a:extLst>
              <a:ext uri="{28A0092B-C50C-407E-A947-70E740481C1C}">
                <a14:useLocalDpi xmlns:a14="http://schemas.microsoft.com/office/drawing/2010/main"/>
              </a:ext>
            </a:extLst>
          </a:blip>
          <a:srcRect t="26298" b="23872"/>
          <a:stretch/>
        </p:blipFill>
        <p:spPr>
          <a:xfrm>
            <a:off x="3405580" y="225532"/>
            <a:ext cx="2342077" cy="4982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Comparative Analysis with </a:t>
            </a:r>
            <a:r>
              <a:rPr lang="en-US" dirty="0" err="1"/>
              <a:t>SpotIQ</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265528" y="1946783"/>
            <a:ext cx="4640240" cy="2769453"/>
          </a:xfrm>
          <a:prstGeom prst="rect">
            <a:avLst/>
          </a:prstGeom>
          <a:ln>
            <a:solidFill>
              <a:schemeClr val="tx1">
                <a:lumMod val="50000"/>
                <a:lumOff val="50000"/>
              </a:schemeClr>
            </a:solidFill>
          </a:ln>
        </p:spPr>
      </p:pic>
      <p:sp>
        <p:nvSpPr>
          <p:cNvPr id="5" name="Google Shape;429;p9"/>
          <p:cNvSpPr txBox="1">
            <a:spLocks/>
          </p:cNvSpPr>
          <p:nvPr/>
        </p:nvSpPr>
        <p:spPr>
          <a:xfrm>
            <a:off x="397474" y="1063255"/>
            <a:ext cx="8207263" cy="21279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8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6670" indent="0">
              <a:lnSpc>
                <a:spcPct val="115000"/>
              </a:lnSpc>
              <a:spcBef>
                <a:spcPts val="444"/>
              </a:spcBef>
              <a:buSzPts val="1800"/>
              <a:buFont typeface="Arial"/>
              <a:buNone/>
            </a:pPr>
            <a:r>
              <a:rPr lang="en-US" dirty="0">
                <a:latin typeface="Helvetica Neue Light"/>
                <a:ea typeface="Helvetica Neue Light"/>
                <a:cs typeface="Helvetica Neue Light"/>
                <a:sym typeface="Helvetica Neue Light"/>
              </a:rPr>
              <a:t>You can even compare two data points by running </a:t>
            </a:r>
            <a:r>
              <a:rPr lang="en-US" dirty="0" err="1">
                <a:latin typeface="Helvetica Neue Light"/>
                <a:ea typeface="Helvetica Neue Light"/>
                <a:cs typeface="Helvetica Neue Light"/>
                <a:sym typeface="Helvetica Neue Light"/>
              </a:rPr>
              <a:t>SpotIQ</a:t>
            </a:r>
            <a:r>
              <a:rPr lang="en-US" dirty="0">
                <a:latin typeface="Helvetica Neue Light"/>
                <a:ea typeface="Helvetica Neue Light"/>
                <a:cs typeface="Helvetica Neue Light"/>
                <a:sym typeface="Helvetica Neue Light"/>
              </a:rPr>
              <a:t> on only those data points that are selected. Highlight the data points of interest, then right click to select </a:t>
            </a:r>
            <a:r>
              <a:rPr lang="en-US" dirty="0" err="1">
                <a:latin typeface="Helvetica Neue Light"/>
                <a:ea typeface="Helvetica Neue Light"/>
                <a:cs typeface="Helvetica Neue Light"/>
                <a:sym typeface="Helvetica Neue Light"/>
              </a:rPr>
              <a:t>SpotIQ</a:t>
            </a:r>
            <a:r>
              <a:rPr lang="en-US" dirty="0">
                <a:latin typeface="Helvetica Neue Light"/>
                <a:ea typeface="Helvetica Neue Light"/>
                <a:cs typeface="Helvetica Neue Light"/>
                <a:sym typeface="Helvetica Neue Light"/>
              </a:rPr>
              <a:t>.</a:t>
            </a:r>
            <a:endParaRPr lang="en-US" dirty="0"/>
          </a:p>
        </p:txBody>
      </p:sp>
    </p:spTree>
    <p:extLst>
      <p:ext uri="{BB962C8B-B14F-4D97-AF65-F5344CB8AC3E}">
        <p14:creationId xmlns:p14="http://schemas.microsoft.com/office/powerpoint/2010/main" val="6398731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find </a:t>
            </a:r>
            <a:r>
              <a:rPr lang="en-US" dirty="0" err="1"/>
              <a:t>SpotIQ</a:t>
            </a:r>
            <a:r>
              <a:rPr lang="en-US" dirty="0"/>
              <a:t> insights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83584" y="2052301"/>
            <a:ext cx="7915701" cy="2892942"/>
          </a:xfrm>
          <a:prstGeom prst="rect">
            <a:avLst/>
          </a:prstGeom>
          <a:ln>
            <a:solidFill>
              <a:schemeClr val="tx1">
                <a:lumMod val="50000"/>
                <a:lumOff val="50000"/>
              </a:schemeClr>
            </a:solidFill>
          </a:ln>
        </p:spPr>
      </p:pic>
      <p:sp>
        <p:nvSpPr>
          <p:cNvPr id="5" name="Google Shape;429;p9"/>
          <p:cNvSpPr txBox="1">
            <a:spLocks noGrp="1"/>
          </p:cNvSpPr>
          <p:nvPr>
            <p:ph type="body" idx="1"/>
          </p:nvPr>
        </p:nvSpPr>
        <p:spPr>
          <a:xfrm>
            <a:off x="397474" y="1063255"/>
            <a:ext cx="8207263" cy="21279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SzPts val="1800"/>
              <a:buNone/>
            </a:pPr>
            <a:r>
              <a:rPr lang="en-US" sz="1800" dirty="0">
                <a:latin typeface="Helvetica Neue Light"/>
                <a:ea typeface="Helvetica Neue Light"/>
                <a:cs typeface="Helvetica Neue Light"/>
                <a:sym typeface="Helvetica Neue Light"/>
              </a:rPr>
              <a:t>You can find results of your </a:t>
            </a:r>
            <a:r>
              <a:rPr lang="en-US" sz="1800" dirty="0" err="1">
                <a:latin typeface="Helvetica Neue Light"/>
                <a:ea typeface="Helvetica Neue Light"/>
                <a:cs typeface="Helvetica Neue Light"/>
                <a:sym typeface="Helvetica Neue Light"/>
              </a:rPr>
              <a:t>SpotIQ</a:t>
            </a:r>
            <a:r>
              <a:rPr lang="en-US" sz="1800" dirty="0">
                <a:latin typeface="Helvetica Neue Light"/>
                <a:ea typeface="Helvetica Neue Light"/>
                <a:cs typeface="Helvetica Neue Light"/>
                <a:sym typeface="Helvetica Neue Light"/>
              </a:rPr>
              <a:t> analysis in the </a:t>
            </a:r>
            <a:r>
              <a:rPr lang="en-US" sz="1800" dirty="0" err="1">
                <a:latin typeface="Helvetica Neue Light"/>
                <a:ea typeface="Helvetica Neue Light"/>
                <a:cs typeface="Helvetica Neue Light"/>
                <a:sym typeface="Helvetica Neue Light"/>
              </a:rPr>
              <a:t>SpotIQ</a:t>
            </a:r>
            <a:r>
              <a:rPr lang="en-US" sz="1800" dirty="0">
                <a:latin typeface="Helvetica Neue Light"/>
                <a:ea typeface="Helvetica Neue Light"/>
                <a:cs typeface="Helvetica Neue Light"/>
                <a:sym typeface="Helvetica Neue Light"/>
              </a:rPr>
              <a:t> page of the top menu bar.</a:t>
            </a:r>
            <a:endParaRPr sz="1800" dirty="0">
              <a:latin typeface="Helvetica Neue"/>
              <a:ea typeface="Helvetica Neue"/>
              <a:cs typeface="Helvetica Neue"/>
              <a:sym typeface="Helvetica Neue"/>
            </a:endParaRPr>
          </a:p>
        </p:txBody>
      </p:sp>
      <p:sp>
        <p:nvSpPr>
          <p:cNvPr id="6" name="Chevron 5"/>
          <p:cNvSpPr/>
          <p:nvPr/>
        </p:nvSpPr>
        <p:spPr>
          <a:xfrm flipH="1">
            <a:off x="4403409" y="2138247"/>
            <a:ext cx="176455" cy="182880"/>
          </a:xfrm>
          <a:prstGeom prst="chevro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flipH="1">
            <a:off x="3423039" y="4433349"/>
            <a:ext cx="176455" cy="182880"/>
          </a:xfrm>
          <a:prstGeom prst="chevro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393205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2600"/>
              <a:buFont typeface="Arial"/>
              <a:buNone/>
            </a:pPr>
            <a:r>
              <a:rPr lang="en-US" dirty="0"/>
              <a:t>What am </a:t>
            </a:r>
            <a:r>
              <a:rPr lang="en-US"/>
              <a:t>I looking at?</a:t>
            </a:r>
            <a:endParaRPr sz="2600" i="0" u="none" strike="noStrike" cap="none" dirty="0">
              <a:solidFill>
                <a:srgbClr val="FFFFFF"/>
              </a:solidFill>
            </a:endParaRPr>
          </a:p>
        </p:txBody>
      </p:sp>
    </p:spTree>
    <p:extLst>
      <p:ext uri="{BB962C8B-B14F-4D97-AF65-F5344CB8AC3E}">
        <p14:creationId xmlns:p14="http://schemas.microsoft.com/office/powerpoint/2010/main" val="153509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1"/>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What am I looking at?</a:t>
            </a:r>
            <a:endParaRPr/>
          </a:p>
        </p:txBody>
      </p:sp>
      <p:sp>
        <p:nvSpPr>
          <p:cNvPr id="7" name="Google Shape;429;p9"/>
          <p:cNvSpPr txBox="1">
            <a:spLocks noGrp="1"/>
          </p:cNvSpPr>
          <p:nvPr>
            <p:ph type="body" idx="1"/>
          </p:nvPr>
        </p:nvSpPr>
        <p:spPr>
          <a:xfrm>
            <a:off x="397474" y="1063255"/>
            <a:ext cx="8207263" cy="21279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SzPts val="1800"/>
              <a:buNone/>
            </a:pPr>
            <a:r>
              <a:rPr lang="en-US" sz="1800" dirty="0">
                <a:latin typeface="Helvetica Neue Light"/>
                <a:ea typeface="Helvetica Neue Light"/>
                <a:cs typeface="Helvetica Neue Light"/>
                <a:sym typeface="Helvetica Neue Light"/>
              </a:rPr>
              <a:t>Click Query Details to see how </a:t>
            </a:r>
            <a:r>
              <a:rPr lang="en-US" sz="1800" dirty="0" err="1">
                <a:latin typeface="Helvetica Neue Light"/>
                <a:ea typeface="Helvetica Neue Light"/>
                <a:cs typeface="Helvetica Neue Light"/>
                <a:sym typeface="Helvetica Neue Light"/>
              </a:rPr>
              <a:t>ThoughtSpot</a:t>
            </a:r>
            <a:r>
              <a:rPr lang="en-US" sz="1800" dirty="0">
                <a:latin typeface="Helvetica Neue Light"/>
                <a:ea typeface="Helvetica Neue Light"/>
                <a:cs typeface="Helvetica Neue Light"/>
                <a:sym typeface="Helvetica Neue Light"/>
              </a:rPr>
              <a:t> displays an Answer.</a:t>
            </a:r>
            <a:endParaRPr sz="1800" dirty="0">
              <a:latin typeface="Helvetica Neue"/>
              <a:ea typeface="Helvetica Neue"/>
              <a:cs typeface="Helvetica Neue"/>
              <a:sym typeface="Helvetica Neue"/>
            </a:endParaRP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03596" y="1656573"/>
            <a:ext cx="1841498" cy="3069163"/>
          </a:xfrm>
          <a:prstGeom prst="rect">
            <a:avLst/>
          </a:prstGeom>
          <a:ln>
            <a:solidFill>
              <a:schemeClr val="tx1">
                <a:lumMod val="50000"/>
                <a:lumOff val="50000"/>
              </a:schemeClr>
            </a:solidFill>
          </a:ln>
        </p:spPr>
      </p:pic>
    </p:spTree>
    <p:extLst>
      <p:ext uri="{BB962C8B-B14F-4D97-AF65-F5344CB8AC3E}">
        <p14:creationId xmlns:p14="http://schemas.microsoft.com/office/powerpoint/2010/main" val="20256033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2"/>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dirty="0"/>
              <a:t>Query Visualizer</a:t>
            </a:r>
            <a:endParaRPr dirty="0"/>
          </a:p>
        </p:txBody>
      </p:sp>
      <p:pic>
        <p:nvPicPr>
          <p:cNvPr id="458" name="Google Shape;458;p12"/>
          <p:cNvPicPr preferRelativeResize="0"/>
          <p:nvPr/>
        </p:nvPicPr>
        <p:blipFill>
          <a:blip r:embed="rId3">
            <a:alphaModFix/>
          </a:blip>
          <a:stretch>
            <a:fillRect/>
          </a:stretch>
        </p:blipFill>
        <p:spPr>
          <a:xfrm>
            <a:off x="6186859" y="3010197"/>
            <a:ext cx="1417250" cy="977150"/>
          </a:xfrm>
          <a:prstGeom prst="rect">
            <a:avLst/>
          </a:prstGeom>
          <a:noFill/>
          <a:ln w="9525" cap="flat" cmpd="sng">
            <a:solidFill>
              <a:srgbClr val="666666"/>
            </a:solidFill>
            <a:prstDash val="solid"/>
            <a:round/>
            <a:headEnd type="none" w="sm" len="sm"/>
            <a:tailEnd type="none" w="sm" len="sm"/>
          </a:ln>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68403" y="1758311"/>
            <a:ext cx="4468885" cy="368894"/>
          </a:xfrm>
          <a:prstGeom prst="rect">
            <a:avLst/>
          </a:prstGeom>
          <a:ln>
            <a:solidFill>
              <a:schemeClr val="tx1">
                <a:lumMod val="50000"/>
                <a:lumOff val="50000"/>
              </a:schemeClr>
            </a:solidFill>
          </a:ln>
        </p:spPr>
      </p:pic>
      <p:pic>
        <p:nvPicPr>
          <p:cNvPr id="4" name="Picture 3"/>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817846" y="2203895"/>
            <a:ext cx="2778772" cy="2589754"/>
          </a:xfrm>
          <a:prstGeom prst="rect">
            <a:avLst/>
          </a:prstGeom>
          <a:ln>
            <a:noFill/>
          </a:ln>
        </p:spPr>
      </p:pic>
      <p:sp>
        <p:nvSpPr>
          <p:cNvPr id="10" name="Google Shape;429;p9"/>
          <p:cNvSpPr txBox="1">
            <a:spLocks noGrp="1"/>
          </p:cNvSpPr>
          <p:nvPr>
            <p:ph type="body" idx="1"/>
          </p:nvPr>
        </p:nvSpPr>
        <p:spPr>
          <a:xfrm>
            <a:off x="397474" y="1063255"/>
            <a:ext cx="7610745" cy="21279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SzPts val="1800"/>
              <a:buNone/>
            </a:pPr>
            <a:r>
              <a:rPr lang="en-US" dirty="0">
                <a:latin typeface="Helvetica Neue Light"/>
                <a:ea typeface="Helvetica Neue Light"/>
                <a:cs typeface="Helvetica Neue Light"/>
                <a:sym typeface="Helvetica Neue Light"/>
              </a:rPr>
              <a:t>The Query Visualizer displays search filters and how tables are linked for a search.</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5052127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1"/>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dirty="0">
                <a:solidFill>
                  <a:schemeClr val="tx1"/>
                </a:solidFill>
              </a:rPr>
              <a:t>Query SQL</a:t>
            </a:r>
            <a:endParaRPr dirty="0">
              <a:solidFill>
                <a:schemeClr val="tx1"/>
              </a:solidFill>
            </a:endParaRPr>
          </a:p>
        </p:txBody>
      </p:sp>
      <p:sp>
        <p:nvSpPr>
          <p:cNvPr id="8" name="Google Shape;429;p9"/>
          <p:cNvSpPr txBox="1">
            <a:spLocks noGrp="1"/>
          </p:cNvSpPr>
          <p:nvPr>
            <p:ph type="body" idx="1"/>
          </p:nvPr>
        </p:nvSpPr>
        <p:spPr>
          <a:xfrm>
            <a:off x="397474" y="1063255"/>
            <a:ext cx="7610745" cy="21279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SzPts val="1800"/>
              <a:buNone/>
            </a:pPr>
            <a:r>
              <a:rPr lang="en-US" dirty="0">
                <a:latin typeface="Helvetica Neue Light"/>
                <a:ea typeface="Helvetica Neue Light"/>
                <a:cs typeface="Helvetica Neue Light"/>
                <a:sym typeface="Helvetica Neue Light"/>
              </a:rPr>
              <a:t>View the SQL behind a search to validate your query.</a:t>
            </a:r>
            <a:endParaRPr sz="1800" dirty="0">
              <a:latin typeface="Helvetica Neue"/>
              <a:ea typeface="Helvetica Neue"/>
              <a:cs typeface="Helvetica Neue"/>
              <a:sym typeface="Helvetica Neue"/>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446245" y="2226067"/>
            <a:ext cx="5570375" cy="2467231"/>
          </a:xfrm>
          <a:prstGeom prst="rect">
            <a:avLst/>
          </a:prstGeom>
          <a:ln>
            <a:solidFill>
              <a:schemeClr val="tx1">
                <a:lumMod val="50000"/>
                <a:lumOff val="50000"/>
              </a:schemeClr>
            </a:solidFill>
          </a:ln>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68403" y="1758311"/>
            <a:ext cx="4468885" cy="368894"/>
          </a:xfrm>
          <a:prstGeom prst="rect">
            <a:avLst/>
          </a:prstGeom>
          <a:ln>
            <a:solidFill>
              <a:schemeClr val="tx1">
                <a:lumMod val="50000"/>
                <a:lumOff val="50000"/>
              </a:schemeClr>
            </a:solidFill>
          </a:ln>
        </p:spPr>
      </p:pic>
    </p:spTree>
    <p:extLst>
      <p:ext uri="{BB962C8B-B14F-4D97-AF65-F5344CB8AC3E}">
        <p14:creationId xmlns:p14="http://schemas.microsoft.com/office/powerpoint/2010/main" val="142884260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3"/>
          <p:cNvSpPr txBox="1">
            <a:spLocks noGrp="1"/>
          </p:cNvSpPr>
          <p:nvPr>
            <p:ph type="body" idx="1"/>
          </p:nvPr>
        </p:nvSpPr>
        <p:spPr>
          <a:xfrm>
            <a:off x="397469" y="930742"/>
            <a:ext cx="8041987" cy="4797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SzPts val="1800"/>
              <a:buNone/>
            </a:pPr>
            <a:r>
              <a:rPr lang="en-US" sz="1800" dirty="0">
                <a:latin typeface="Helvetica Neue Light"/>
                <a:ea typeface="Helvetica Neue Light"/>
                <a:cs typeface="Helvetica Neue Light"/>
                <a:sym typeface="Helvetica Neue Light"/>
              </a:rPr>
              <a:t>You can instantly generate a step-by-step replay showing the creation of a table or chart.</a:t>
            </a:r>
            <a:endParaRPr sz="1800" dirty="0">
              <a:latin typeface="Helvetica Neue"/>
              <a:ea typeface="Helvetica Neue"/>
              <a:cs typeface="Helvetica Neue"/>
              <a:sym typeface="Helvetica Neue"/>
            </a:endParaRPr>
          </a:p>
        </p:txBody>
      </p:sp>
      <p:pic>
        <p:nvPicPr>
          <p:cNvPr id="468" name="Google Shape;468;p13"/>
          <p:cNvPicPr preferRelativeResize="0"/>
          <p:nvPr/>
        </p:nvPicPr>
        <p:blipFill rotWithShape="1">
          <a:blip r:embed="rId3">
            <a:alphaModFix/>
          </a:blip>
          <a:srcRect/>
          <a:stretch/>
        </p:blipFill>
        <p:spPr>
          <a:xfrm>
            <a:off x="5513350" y="1847288"/>
            <a:ext cx="3043325" cy="2719025"/>
          </a:xfrm>
          <a:prstGeom prst="rect">
            <a:avLst/>
          </a:prstGeom>
          <a:noFill/>
          <a:ln w="9525" cap="flat" cmpd="sng">
            <a:solidFill>
              <a:srgbClr val="666666"/>
            </a:solidFill>
            <a:prstDash val="solid"/>
            <a:round/>
            <a:headEnd type="none" w="sm" len="sm"/>
            <a:tailEnd type="none" w="sm" len="sm"/>
          </a:ln>
        </p:spPr>
      </p:pic>
      <p:pic>
        <p:nvPicPr>
          <p:cNvPr id="469" name="Google Shape;469;p13"/>
          <p:cNvPicPr preferRelativeResize="0"/>
          <p:nvPr/>
        </p:nvPicPr>
        <p:blipFill>
          <a:blip r:embed="rId4">
            <a:alphaModFix/>
          </a:blip>
          <a:stretch>
            <a:fillRect/>
          </a:stretch>
        </p:blipFill>
        <p:spPr>
          <a:xfrm>
            <a:off x="397469" y="1708836"/>
            <a:ext cx="4768560" cy="3265749"/>
          </a:xfrm>
          <a:prstGeom prst="rect">
            <a:avLst/>
          </a:prstGeom>
          <a:noFill/>
          <a:ln w="9525" cap="flat" cmpd="sng">
            <a:solidFill>
              <a:srgbClr val="666666"/>
            </a:solidFill>
            <a:prstDash val="solid"/>
            <a:round/>
            <a:headEnd type="none" w="sm" len="sm"/>
            <a:tailEnd type="none" w="sm" len="sm"/>
          </a:ln>
        </p:spPr>
      </p:pic>
      <p:sp>
        <p:nvSpPr>
          <p:cNvPr id="467" name="Google Shape;467;p13"/>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Replay Search</a:t>
            </a:r>
            <a:endParaRPr/>
          </a:p>
        </p:txBody>
      </p:sp>
      <p:pic>
        <p:nvPicPr>
          <p:cNvPr id="2" name="Picture 1"/>
          <p:cNvPicPr>
            <a:picLocks noChangeAspect="1"/>
          </p:cNvPicPr>
          <p:nvPr/>
        </p:nvPicPr>
        <p:blipFill>
          <a:blip r:embed="rId5"/>
          <a:stretch>
            <a:fillRect/>
          </a:stretch>
        </p:blipFill>
        <p:spPr>
          <a:xfrm>
            <a:off x="4977739" y="2945930"/>
            <a:ext cx="241300" cy="215900"/>
          </a:xfrm>
          <a:prstGeom prst="rect">
            <a:avLst/>
          </a:prstGeom>
        </p:spPr>
      </p:pic>
      <p:pic>
        <p:nvPicPr>
          <p:cNvPr id="3" name="Picture 2"/>
          <p:cNvPicPr>
            <a:picLocks noChangeAspect="1"/>
          </p:cNvPicPr>
          <p:nvPr/>
        </p:nvPicPr>
        <p:blipFill>
          <a:blip r:embed="rId5"/>
          <a:stretch>
            <a:fillRect/>
          </a:stretch>
        </p:blipFill>
        <p:spPr>
          <a:xfrm>
            <a:off x="5086874" y="1708836"/>
            <a:ext cx="241300" cy="215900"/>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3"/>
          <p:cNvSpPr txBox="1">
            <a:spLocks noGrp="1"/>
          </p:cNvSpPr>
          <p:nvPr>
            <p:ph type="body" idx="1"/>
          </p:nvPr>
        </p:nvSpPr>
        <p:spPr>
          <a:xfrm>
            <a:off x="397469" y="924931"/>
            <a:ext cx="8041987" cy="4797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SzPts val="1800"/>
              <a:buNone/>
            </a:pPr>
            <a:r>
              <a:rPr lang="en-US" sz="1800" dirty="0">
                <a:latin typeface="Helvetica Neue Light"/>
                <a:ea typeface="Helvetica Neue Light"/>
                <a:cs typeface="Helvetica Neue Light"/>
                <a:sym typeface="Helvetica Neue Light"/>
              </a:rPr>
              <a:t>Make a copy of an Answer to save without overwriting, or to edit an Answer saved by another user.</a:t>
            </a:r>
            <a:endParaRPr sz="1800" dirty="0">
              <a:latin typeface="Helvetica Neue"/>
              <a:ea typeface="Helvetica Neue"/>
              <a:cs typeface="Helvetica Neue"/>
              <a:sym typeface="Helvetica Neue"/>
            </a:endParaRPr>
          </a:p>
        </p:txBody>
      </p:sp>
      <p:pic>
        <p:nvPicPr>
          <p:cNvPr id="469" name="Google Shape;469;p13"/>
          <p:cNvPicPr preferRelativeResize="0"/>
          <p:nvPr/>
        </p:nvPicPr>
        <p:blipFill>
          <a:blip r:embed="rId3">
            <a:alphaModFix/>
          </a:blip>
          <a:stretch>
            <a:fillRect/>
          </a:stretch>
        </p:blipFill>
        <p:spPr>
          <a:xfrm>
            <a:off x="2187720" y="1723827"/>
            <a:ext cx="4768560" cy="3265749"/>
          </a:xfrm>
          <a:prstGeom prst="rect">
            <a:avLst/>
          </a:prstGeom>
          <a:noFill/>
          <a:ln w="9525" cap="flat" cmpd="sng">
            <a:solidFill>
              <a:srgbClr val="666666"/>
            </a:solidFill>
            <a:prstDash val="solid"/>
            <a:round/>
            <a:headEnd type="none" w="sm" len="sm"/>
            <a:tailEnd type="none" w="sm" len="sm"/>
          </a:ln>
        </p:spPr>
      </p:pic>
      <p:sp>
        <p:nvSpPr>
          <p:cNvPr id="467" name="Google Shape;467;p13"/>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dirty="0"/>
              <a:t>Make a Copy of an Answer</a:t>
            </a:r>
            <a:endParaRPr dirty="0"/>
          </a:p>
        </p:txBody>
      </p:sp>
      <p:pic>
        <p:nvPicPr>
          <p:cNvPr id="2" name="Picture 1"/>
          <p:cNvPicPr>
            <a:picLocks noChangeAspect="1"/>
          </p:cNvPicPr>
          <p:nvPr/>
        </p:nvPicPr>
        <p:blipFill>
          <a:blip r:embed="rId4"/>
          <a:stretch>
            <a:fillRect/>
          </a:stretch>
        </p:blipFill>
        <p:spPr>
          <a:xfrm>
            <a:off x="6796053" y="2172612"/>
            <a:ext cx="241300" cy="215900"/>
          </a:xfrm>
          <a:prstGeom prst="rect">
            <a:avLst/>
          </a:prstGeom>
        </p:spPr>
      </p:pic>
      <p:pic>
        <p:nvPicPr>
          <p:cNvPr id="3" name="Picture 2"/>
          <p:cNvPicPr>
            <a:picLocks noChangeAspect="1"/>
          </p:cNvPicPr>
          <p:nvPr/>
        </p:nvPicPr>
        <p:blipFill>
          <a:blip r:embed="rId4"/>
          <a:stretch>
            <a:fillRect/>
          </a:stretch>
        </p:blipFill>
        <p:spPr>
          <a:xfrm>
            <a:off x="6877125" y="1723827"/>
            <a:ext cx="241300" cy="215900"/>
          </a:xfrm>
          <a:prstGeom prst="rect">
            <a:avLst/>
          </a:prstGeom>
        </p:spPr>
      </p:pic>
    </p:spTree>
    <p:extLst>
      <p:ext uri="{BB962C8B-B14F-4D97-AF65-F5344CB8AC3E}">
        <p14:creationId xmlns:p14="http://schemas.microsoft.com/office/powerpoint/2010/main" val="11453096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615D"/>
        </a:solidFill>
        <a:effectLst/>
      </p:bgPr>
    </p:bg>
    <p:spTree>
      <p:nvGrpSpPr>
        <p:cNvPr id="1" name="Shape 484"/>
        <p:cNvGrpSpPr/>
        <p:nvPr/>
      </p:nvGrpSpPr>
      <p:grpSpPr>
        <a:xfrm>
          <a:off x="0" y="0"/>
          <a:ext cx="0" cy="0"/>
          <a:chOff x="0" y="0"/>
          <a:chExt cx="0" cy="0"/>
        </a:xfrm>
      </p:grpSpPr>
      <p:sp>
        <p:nvSpPr>
          <p:cNvPr id="485" name="Google Shape;485;p15"/>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2600"/>
              <a:buFont typeface="Arial"/>
              <a:buNone/>
            </a:pPr>
            <a:r>
              <a:rPr lang="en-US"/>
              <a:t>Pinboards</a:t>
            </a:r>
            <a:endParaRPr sz="2600" i="0" u="none" strike="noStrike" cap="none">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59b5b5f607_0_146"/>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E3037"/>
              </a:buClr>
              <a:buSzPts val="1900"/>
              <a:buFont typeface="Arial"/>
              <a:buNone/>
            </a:pPr>
            <a:r>
              <a:rPr lang="en-US" dirty="0">
                <a:solidFill>
                  <a:srgbClr val="2E3037"/>
                </a:solidFill>
              </a:rPr>
              <a:t>Pin a chart to a Pinboard</a:t>
            </a:r>
            <a:endParaRPr i="0" u="none" strike="noStrike" cap="none" dirty="0">
              <a:solidFill>
                <a:srgbClr val="2E3037"/>
              </a:solidFill>
            </a:endParaRPr>
          </a:p>
        </p:txBody>
      </p:sp>
      <p:sp>
        <p:nvSpPr>
          <p:cNvPr id="492" name="Google Shape;492;g59b5b5f607_0_146"/>
          <p:cNvSpPr txBox="1">
            <a:spLocks noGrp="1"/>
          </p:cNvSpPr>
          <p:nvPr>
            <p:ph type="body" idx="1"/>
          </p:nvPr>
        </p:nvSpPr>
        <p:spPr>
          <a:xfrm>
            <a:off x="397475" y="1005454"/>
            <a:ext cx="8019694" cy="4797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SzPts val="1800"/>
              <a:buNone/>
            </a:pPr>
            <a:r>
              <a:rPr lang="en-US" sz="1800" dirty="0">
                <a:latin typeface="Helvetica Neue Light"/>
                <a:ea typeface="Helvetica Neue Light"/>
                <a:cs typeface="Helvetica Neue Light"/>
                <a:sym typeface="Helvetica Neue Light"/>
              </a:rPr>
              <a:t>While viewing an answer, click the Pin icon at the top right of the answer</a:t>
            </a:r>
            <a:endParaRPr sz="1800" dirty="0">
              <a:latin typeface="Helvetica Neue"/>
              <a:ea typeface="Helvetica Neue"/>
              <a:cs typeface="Helvetica Neue"/>
              <a:sym typeface="Helvetica Neue"/>
            </a:endParaRPr>
          </a:p>
        </p:txBody>
      </p:sp>
      <p:pic>
        <p:nvPicPr>
          <p:cNvPr id="493" name="Google Shape;493;g59b5b5f607_0_146"/>
          <p:cNvPicPr preferRelativeResize="0"/>
          <p:nvPr/>
        </p:nvPicPr>
        <p:blipFill>
          <a:blip r:embed="rId3">
            <a:alphaModFix/>
          </a:blip>
          <a:stretch>
            <a:fillRect/>
          </a:stretch>
        </p:blipFill>
        <p:spPr>
          <a:xfrm>
            <a:off x="2212650" y="1591454"/>
            <a:ext cx="4718707" cy="3353546"/>
          </a:xfrm>
          <a:prstGeom prst="rect">
            <a:avLst/>
          </a:prstGeom>
          <a:noFill/>
          <a:ln w="9525" cap="flat" cmpd="sng">
            <a:solidFill>
              <a:srgbClr val="666666"/>
            </a:solidFill>
            <a:prstDash val="solid"/>
            <a:round/>
            <a:headEnd type="none" w="sm" len="sm"/>
            <a:tailEnd type="none" w="sm" len="sm"/>
          </a:ln>
        </p:spPr>
      </p:pic>
      <p:sp>
        <p:nvSpPr>
          <p:cNvPr id="495" name="Google Shape;495;g59b5b5f607_0_146"/>
          <p:cNvSpPr txBox="1"/>
          <p:nvPr/>
        </p:nvSpPr>
        <p:spPr>
          <a:xfrm>
            <a:off x="6645265" y="1591454"/>
            <a:ext cx="1998147" cy="899140"/>
          </a:xfrm>
          <a:prstGeom prst="rect">
            <a:avLst/>
          </a:prstGeom>
          <a:solidFill>
            <a:srgbClr val="FFFFF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Helvetica Neue"/>
                <a:ea typeface="Helvetica Neue"/>
                <a:cs typeface="Helvetica Neue"/>
                <a:sym typeface="Helvetica Neue"/>
              </a:rPr>
              <a:t>Select an existing Pinboard, or create a new Pinboard. </a:t>
            </a:r>
            <a:endParaRPr dirty="0">
              <a:latin typeface="Helvetica Neue"/>
              <a:ea typeface="Helvetica Neue"/>
              <a:cs typeface="Helvetica Neue"/>
              <a:sym typeface="Helvetica Neue"/>
            </a:endParaRPr>
          </a:p>
        </p:txBody>
      </p:sp>
      <p:pic>
        <p:nvPicPr>
          <p:cNvPr id="7" name="Picture 6"/>
          <p:cNvPicPr>
            <a:picLocks noChangeAspect="1"/>
          </p:cNvPicPr>
          <p:nvPr/>
        </p:nvPicPr>
        <p:blipFill>
          <a:blip r:embed="rId4"/>
          <a:stretch>
            <a:fillRect/>
          </a:stretch>
        </p:blipFill>
        <p:spPr>
          <a:xfrm>
            <a:off x="6382702" y="1664702"/>
            <a:ext cx="241300" cy="215900"/>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E3037"/>
              </a:buClr>
              <a:buSzPts val="1900"/>
              <a:buFont typeface="Arial"/>
              <a:buNone/>
            </a:pPr>
            <a:r>
              <a:rPr lang="en-US" dirty="0">
                <a:solidFill>
                  <a:srgbClr val="2E3037"/>
                </a:solidFill>
                <a:latin typeface="Helvetica Neue Light" charset="0"/>
                <a:ea typeface="Helvetica Neue Light" charset="0"/>
                <a:cs typeface="Helvetica Neue Light" charset="0"/>
              </a:rPr>
              <a:t>Learning objectives</a:t>
            </a:r>
            <a:endParaRPr sz="2600" u="none" strike="noStrike" cap="none" dirty="0">
              <a:solidFill>
                <a:srgbClr val="2E3037"/>
              </a:solidFill>
              <a:latin typeface="Helvetica Neue Light" charset="0"/>
              <a:ea typeface="Helvetica Neue Light" charset="0"/>
              <a:cs typeface="Helvetica Neue Light" charset="0"/>
            </a:endParaRPr>
          </a:p>
        </p:txBody>
      </p:sp>
      <p:sp>
        <p:nvSpPr>
          <p:cNvPr id="5" name="Google Shape;271;p2"/>
          <p:cNvSpPr txBox="1">
            <a:spLocks/>
          </p:cNvSpPr>
          <p:nvPr/>
        </p:nvSpPr>
        <p:spPr>
          <a:xfrm>
            <a:off x="304800" y="899144"/>
            <a:ext cx="4594746" cy="32601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8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342900">
              <a:lnSpc>
                <a:spcPct val="120000"/>
              </a:lnSpc>
              <a:spcBef>
                <a:spcPts val="480"/>
              </a:spcBef>
              <a:buSzPts val="1800"/>
              <a:buFont typeface="Arial" charset="0"/>
              <a:buChar char="•"/>
            </a:pPr>
            <a:r>
              <a:rPr lang="en-US" dirty="0">
                <a:latin typeface="Helvetica Neue Light" charset="0"/>
                <a:ea typeface="Helvetica Neue Light" charset="0"/>
                <a:cs typeface="Helvetica Neue Light" charset="0"/>
                <a:sym typeface="Helvetica Neue Light"/>
              </a:rPr>
              <a:t>Save and share Answers and </a:t>
            </a:r>
            <a:r>
              <a:rPr lang="en-US" dirty="0" err="1">
                <a:latin typeface="Helvetica Neue Light" charset="0"/>
                <a:ea typeface="Helvetica Neue Light" charset="0"/>
                <a:cs typeface="Helvetica Neue Light" charset="0"/>
                <a:sym typeface="Helvetica Neue Light"/>
              </a:rPr>
              <a:t>Pinboards</a:t>
            </a:r>
            <a:endParaRPr lang="en-US" dirty="0">
              <a:latin typeface="Helvetica Neue Light" charset="0"/>
              <a:ea typeface="Helvetica Neue Light" charset="0"/>
              <a:cs typeface="Helvetica Neue Light" charset="0"/>
              <a:sym typeface="Helvetica Neue Light"/>
            </a:endParaRPr>
          </a:p>
          <a:p>
            <a:pPr indent="-342900">
              <a:lnSpc>
                <a:spcPct val="120000"/>
              </a:lnSpc>
              <a:spcBef>
                <a:spcPts val="0"/>
              </a:spcBef>
              <a:buSzPts val="1800"/>
              <a:buFont typeface="Arial" charset="0"/>
              <a:buChar char="•"/>
            </a:pPr>
            <a:r>
              <a:rPr lang="en-US" dirty="0">
                <a:latin typeface="Helvetica Neue Light" charset="0"/>
                <a:ea typeface="Helvetica Neue Light" charset="0"/>
                <a:cs typeface="Helvetica Neue Light" charset="0"/>
                <a:sym typeface="Helvetica Neue Light"/>
              </a:rPr>
              <a:t>Auto Analyze with </a:t>
            </a:r>
            <a:r>
              <a:rPr lang="en-US" dirty="0" err="1">
                <a:latin typeface="Helvetica Neue Light" charset="0"/>
                <a:ea typeface="Helvetica Neue Light" charset="0"/>
                <a:cs typeface="Helvetica Neue Light" charset="0"/>
                <a:sym typeface="Helvetica Neue Light"/>
              </a:rPr>
              <a:t>SpotIQ</a:t>
            </a:r>
            <a:endParaRPr lang="en-US" dirty="0">
              <a:latin typeface="Helvetica Neue Light" charset="0"/>
              <a:ea typeface="Helvetica Neue Light" charset="0"/>
              <a:cs typeface="Helvetica Neue Light" charset="0"/>
              <a:sym typeface="Helvetica Neue Light"/>
            </a:endParaRPr>
          </a:p>
          <a:p>
            <a:pPr indent="-342900">
              <a:lnSpc>
                <a:spcPct val="120000"/>
              </a:lnSpc>
              <a:spcBef>
                <a:spcPts val="0"/>
              </a:spcBef>
              <a:buSzPts val="1800"/>
              <a:buFont typeface="Arial" charset="0"/>
              <a:buChar char="•"/>
            </a:pPr>
            <a:r>
              <a:rPr lang="en-US" dirty="0">
                <a:latin typeface="Helvetica Neue Light" charset="0"/>
                <a:ea typeface="Helvetica Neue Light" charset="0"/>
                <a:cs typeface="Helvetica Neue Light" charset="0"/>
                <a:sym typeface="Helvetica Neue Light"/>
              </a:rPr>
              <a:t>Use Answer Explorer</a:t>
            </a:r>
          </a:p>
          <a:p>
            <a:pPr indent="-342900">
              <a:lnSpc>
                <a:spcPct val="120000"/>
              </a:lnSpc>
              <a:spcBef>
                <a:spcPts val="0"/>
              </a:spcBef>
              <a:buSzPts val="1800"/>
              <a:buFont typeface="Arial" charset="0"/>
              <a:buChar char="•"/>
            </a:pPr>
            <a:r>
              <a:rPr lang="en-US" dirty="0">
                <a:latin typeface="Helvetica Neue Light" charset="0"/>
                <a:ea typeface="Helvetica Neue Light" charset="0"/>
                <a:cs typeface="Helvetica Neue Light" charset="0"/>
                <a:sym typeface="Helvetica Neue Light"/>
              </a:rPr>
              <a:t>Master complex searches</a:t>
            </a:r>
          </a:p>
          <a:p>
            <a:pPr indent="-342900">
              <a:lnSpc>
                <a:spcPct val="120000"/>
              </a:lnSpc>
              <a:spcBef>
                <a:spcPts val="0"/>
              </a:spcBef>
              <a:buSzPts val="1800"/>
              <a:buFont typeface="Arial" charset="0"/>
              <a:buChar char="•"/>
            </a:pPr>
            <a:r>
              <a:rPr lang="en-US" dirty="0">
                <a:latin typeface="Helvetica Neue Light" charset="0"/>
                <a:ea typeface="Helvetica Neue Light" charset="0"/>
                <a:cs typeface="Helvetica Neue Light" charset="0"/>
                <a:sym typeface="Helvetica Neue Light"/>
              </a:rPr>
              <a:t>Use Conditional Formatting</a:t>
            </a:r>
          </a:p>
          <a:p>
            <a:pPr indent="-342900">
              <a:lnSpc>
                <a:spcPct val="120000"/>
              </a:lnSpc>
              <a:spcBef>
                <a:spcPts val="0"/>
              </a:spcBef>
              <a:buSzPts val="1800"/>
              <a:buFont typeface="Arial" charset="0"/>
              <a:buChar char="•"/>
            </a:pPr>
            <a:r>
              <a:rPr lang="en-US" dirty="0">
                <a:latin typeface="Helvetica Neue Light" charset="0"/>
                <a:ea typeface="Helvetica Neue Light" charset="0"/>
                <a:cs typeface="Helvetica Neue Light" charset="0"/>
                <a:sym typeface="Helvetica Neue Light"/>
              </a:rPr>
              <a:t>Search with keywords</a:t>
            </a:r>
          </a:p>
          <a:p>
            <a:pPr indent="-342900">
              <a:lnSpc>
                <a:spcPct val="120000"/>
              </a:lnSpc>
              <a:spcBef>
                <a:spcPts val="0"/>
              </a:spcBef>
              <a:buSzPts val="1800"/>
              <a:buFont typeface="Arial" charset="0"/>
              <a:buChar char="•"/>
            </a:pPr>
            <a:r>
              <a:rPr lang="en-US" dirty="0">
                <a:latin typeface="Helvetica Neue Light" charset="0"/>
                <a:ea typeface="Helvetica Neue Light" charset="0"/>
                <a:cs typeface="Helvetica Neue Light" charset="0"/>
                <a:sym typeface="Helvetica Neue Light"/>
              </a:rPr>
              <a:t>Create Formulas</a:t>
            </a:r>
          </a:p>
          <a:p>
            <a:pPr indent="-342900">
              <a:lnSpc>
                <a:spcPct val="120000"/>
              </a:lnSpc>
              <a:spcBef>
                <a:spcPts val="0"/>
              </a:spcBef>
              <a:buSzPts val="1800"/>
              <a:buFont typeface="Arial" charset="0"/>
              <a:buChar char="•"/>
            </a:pPr>
            <a:r>
              <a:rPr lang="en-US" dirty="0">
                <a:latin typeface="Helvetica Neue Light" charset="0"/>
                <a:ea typeface="Helvetica Neue Light" charset="0"/>
                <a:cs typeface="Helvetica Neue Light" charset="0"/>
                <a:sym typeface="Helvetica Neue Light"/>
              </a:rPr>
              <a:t>Upload your own data</a:t>
            </a:r>
          </a:p>
          <a:p>
            <a:pPr indent="0">
              <a:lnSpc>
                <a:spcPct val="150000"/>
              </a:lnSpc>
              <a:spcBef>
                <a:spcPts val="480"/>
              </a:spcBef>
              <a:buSzPts val="1800"/>
              <a:buFont typeface="Arial"/>
              <a:buNone/>
            </a:pPr>
            <a:endParaRPr lang="en-US" dirty="0"/>
          </a:p>
          <a:p>
            <a:pPr indent="0">
              <a:lnSpc>
                <a:spcPct val="150000"/>
              </a:lnSpc>
              <a:spcBef>
                <a:spcPts val="480"/>
              </a:spcBef>
              <a:buSzPts val="1800"/>
              <a:buFont typeface="Arial"/>
              <a:buNone/>
            </a:pPr>
            <a:endParaRPr lang="en-US" dirty="0"/>
          </a:p>
          <a:p>
            <a:pPr marL="0" indent="0">
              <a:spcBef>
                <a:spcPts val="480"/>
              </a:spcBef>
              <a:buFont typeface="Arial"/>
              <a:buNone/>
            </a:pPr>
            <a:endParaRPr lang="en-US" dirty="0"/>
          </a:p>
          <a:p>
            <a:pPr marL="342900" indent="-190500">
              <a:spcBef>
                <a:spcPts val="480"/>
              </a:spcBef>
              <a:buFont typeface="Arial"/>
              <a:buNone/>
            </a:pPr>
            <a:endParaRPr lang="en-US" dirty="0"/>
          </a:p>
          <a:p>
            <a:pPr marL="342900" indent="-190500">
              <a:spcBef>
                <a:spcPts val="480"/>
              </a:spcBef>
              <a:buFont typeface="Arial"/>
              <a:buNone/>
            </a:pPr>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17"/>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E3037"/>
              </a:buClr>
              <a:buSzPts val="1900"/>
              <a:buFont typeface="Arial"/>
              <a:buNone/>
            </a:pPr>
            <a:r>
              <a:rPr lang="en-US" dirty="0">
                <a:solidFill>
                  <a:srgbClr val="2E3037"/>
                </a:solidFill>
              </a:rPr>
              <a:t>Slideshow from a </a:t>
            </a:r>
            <a:r>
              <a:rPr lang="en-US" i="0" u="none" strike="noStrike" cap="none" dirty="0">
                <a:solidFill>
                  <a:srgbClr val="2E3037"/>
                </a:solidFill>
              </a:rPr>
              <a:t>Pinboard</a:t>
            </a:r>
            <a:endParaRPr i="0" u="none" strike="noStrike" cap="none" dirty="0">
              <a:solidFill>
                <a:srgbClr val="2E3037"/>
              </a:solidFill>
            </a:endParaRPr>
          </a:p>
        </p:txBody>
      </p:sp>
      <p:sp>
        <p:nvSpPr>
          <p:cNvPr id="503" name="Google Shape;503;p17"/>
          <p:cNvSpPr txBox="1">
            <a:spLocks noGrp="1"/>
          </p:cNvSpPr>
          <p:nvPr>
            <p:ph type="body" idx="1"/>
          </p:nvPr>
        </p:nvSpPr>
        <p:spPr>
          <a:xfrm>
            <a:off x="397475" y="883884"/>
            <a:ext cx="7236900" cy="4797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SzPts val="1800"/>
              <a:buNone/>
            </a:pPr>
            <a:r>
              <a:rPr lang="en-US" dirty="0">
                <a:latin typeface="Helvetica Neue Light"/>
                <a:ea typeface="Helvetica Neue Light"/>
                <a:cs typeface="Helvetica Neue Light"/>
                <a:sym typeface="Helvetica Neue Light"/>
              </a:rPr>
              <a:t>Turn your Pinboard into a slideshow and answer </a:t>
            </a:r>
            <a:r>
              <a:rPr lang="en-US" sz="1800" dirty="0">
                <a:latin typeface="Helvetica Neue Light"/>
                <a:ea typeface="Helvetica Neue Light"/>
                <a:cs typeface="Helvetica Neue Light"/>
                <a:sym typeface="Helvetica Neue Light"/>
              </a:rPr>
              <a:t>audience questions during a presentation. </a:t>
            </a:r>
            <a:endParaRPr sz="1800" dirty="0">
              <a:latin typeface="Helvetica Neue"/>
              <a:ea typeface="Helvetica Neue"/>
              <a:cs typeface="Helvetica Neue"/>
              <a:sym typeface="Helvetica Neue"/>
            </a:endParaRPr>
          </a:p>
        </p:txBody>
      </p:sp>
      <p:pic>
        <p:nvPicPr>
          <p:cNvPr id="8" name="Picture 7">
            <a:extLst>
              <a:ext uri="{FF2B5EF4-FFF2-40B4-BE49-F238E27FC236}">
                <a16:creationId xmlns:a16="http://schemas.microsoft.com/office/drawing/2014/main" id="{8A6923E2-495F-A649-BD72-B9844882B668}"/>
              </a:ext>
            </a:extLst>
          </p:cNvPr>
          <p:cNvPicPr>
            <a:picLocks noChangeAspect="1"/>
          </p:cNvPicPr>
          <p:nvPr/>
        </p:nvPicPr>
        <p:blipFill>
          <a:blip r:embed="rId3"/>
          <a:stretch>
            <a:fillRect/>
          </a:stretch>
        </p:blipFill>
        <p:spPr>
          <a:xfrm>
            <a:off x="2098480" y="1649871"/>
            <a:ext cx="4947040" cy="3291246"/>
          </a:xfrm>
          <a:prstGeom prst="rect">
            <a:avLst/>
          </a:prstGeom>
          <a:ln>
            <a:solidFill>
              <a:schemeClr val="bg1">
                <a:lumMod val="65000"/>
              </a:schemeClr>
            </a:solidFill>
          </a:ln>
        </p:spPr>
      </p:pic>
      <p:sp>
        <p:nvSpPr>
          <p:cNvPr id="9" name="Google Shape;363;p45">
            <a:extLst>
              <a:ext uri="{FF2B5EF4-FFF2-40B4-BE49-F238E27FC236}">
                <a16:creationId xmlns:a16="http://schemas.microsoft.com/office/drawing/2014/main" id="{A3F7789B-E17F-CE42-83BD-9CF8BC372465}"/>
              </a:ext>
            </a:extLst>
          </p:cNvPr>
          <p:cNvSpPr/>
          <p:nvPr/>
        </p:nvSpPr>
        <p:spPr>
          <a:xfrm>
            <a:off x="6896720" y="1709473"/>
            <a:ext cx="267900" cy="180600"/>
          </a:xfrm>
          <a:prstGeom prst="wedgeRectCallout">
            <a:avLst>
              <a:gd name="adj1" fmla="val -66659"/>
              <a:gd name="adj2" fmla="val 113227"/>
            </a:avLst>
          </a:prstGeom>
          <a:solidFill>
            <a:srgbClr val="D3E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Helvetica Neue Light"/>
                <a:ea typeface="Helvetica Neue Light"/>
                <a:cs typeface="Helvetica Neue Light"/>
                <a:sym typeface="Helvetica Neue Light"/>
              </a:rPr>
              <a:t>1</a:t>
            </a:r>
            <a:endParaRPr sz="1000">
              <a:latin typeface="Helvetica Neue Light"/>
              <a:ea typeface="Helvetica Neue Light"/>
              <a:cs typeface="Helvetica Neue Light"/>
              <a:sym typeface="Helvetica Neue Light"/>
            </a:endParaRPr>
          </a:p>
        </p:txBody>
      </p:sp>
      <p:sp>
        <p:nvSpPr>
          <p:cNvPr id="10" name="Google Shape;363;p45">
            <a:extLst>
              <a:ext uri="{FF2B5EF4-FFF2-40B4-BE49-F238E27FC236}">
                <a16:creationId xmlns:a16="http://schemas.microsoft.com/office/drawing/2014/main" id="{60EC6089-7037-4F41-939D-21324CFF227F}"/>
              </a:ext>
            </a:extLst>
          </p:cNvPr>
          <p:cNvSpPr/>
          <p:nvPr/>
        </p:nvSpPr>
        <p:spPr>
          <a:xfrm>
            <a:off x="6311453" y="3205194"/>
            <a:ext cx="267900" cy="180600"/>
          </a:xfrm>
          <a:prstGeom prst="wedgeRectCallout">
            <a:avLst>
              <a:gd name="adj1" fmla="val -66659"/>
              <a:gd name="adj2" fmla="val 113227"/>
            </a:avLst>
          </a:prstGeom>
          <a:solidFill>
            <a:srgbClr val="D3EF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Helvetica Neue Light"/>
                <a:ea typeface="Helvetica Neue Light"/>
                <a:cs typeface="Helvetica Neue Light"/>
                <a:sym typeface="Helvetica Neue Light"/>
              </a:rPr>
              <a:t>2</a:t>
            </a:r>
            <a:endParaRPr sz="1000" dirty="0">
              <a:latin typeface="Helvetica Neue Light"/>
              <a:ea typeface="Helvetica Neue Light"/>
              <a:cs typeface="Helvetica Neue Light"/>
              <a:sym typeface="Helvetica Neue Light"/>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pic>
        <p:nvPicPr>
          <p:cNvPr id="14" name="Picture 13">
            <a:extLst>
              <a:ext uri="{FF2B5EF4-FFF2-40B4-BE49-F238E27FC236}">
                <a16:creationId xmlns:a16="http://schemas.microsoft.com/office/drawing/2014/main" id="{45D3A126-24F2-6049-ABCB-06C33FC97FC5}"/>
              </a:ext>
            </a:extLst>
          </p:cNvPr>
          <p:cNvPicPr>
            <a:picLocks noChangeAspect="1"/>
          </p:cNvPicPr>
          <p:nvPr/>
        </p:nvPicPr>
        <p:blipFill>
          <a:blip r:embed="rId3">
            <a:extLst>
              <a:ext uri="{BEBA8EAE-BF5A-486C-A8C5-ECC9F3942E4B}">
                <a14:imgProps xmlns:a14="http://schemas.microsoft.com/office/drawing/2010/main">
                  <a14:imgLayer r:embed="rId4">
                    <a14:imgEffect>
                      <a14:saturation sat="80000"/>
                    </a14:imgEffect>
                  </a14:imgLayer>
                </a14:imgProps>
              </a:ext>
            </a:extLst>
          </a:blip>
          <a:stretch>
            <a:fillRect/>
          </a:stretch>
        </p:blipFill>
        <p:spPr>
          <a:xfrm>
            <a:off x="1043840" y="2158827"/>
            <a:ext cx="4675016" cy="2808450"/>
          </a:xfrm>
          <a:prstGeom prst="rect">
            <a:avLst/>
          </a:prstGeom>
          <a:ln>
            <a:solidFill>
              <a:schemeClr val="bg1">
                <a:lumMod val="65000"/>
              </a:schemeClr>
            </a:solidFill>
          </a:ln>
        </p:spPr>
      </p:pic>
      <p:sp>
        <p:nvSpPr>
          <p:cNvPr id="511" name="Google Shape;511;p19"/>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dirty="0"/>
              <a:t>Pinboard Filters</a:t>
            </a:r>
            <a:endParaRPr dirty="0"/>
          </a:p>
        </p:txBody>
      </p:sp>
      <p:sp>
        <p:nvSpPr>
          <p:cNvPr id="512" name="Google Shape;512;p19"/>
          <p:cNvSpPr/>
          <p:nvPr/>
        </p:nvSpPr>
        <p:spPr>
          <a:xfrm>
            <a:off x="7847575" y="4573800"/>
            <a:ext cx="916200" cy="78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9"/>
          <p:cNvSpPr txBox="1">
            <a:spLocks noGrp="1"/>
          </p:cNvSpPr>
          <p:nvPr>
            <p:ph type="body" idx="1"/>
          </p:nvPr>
        </p:nvSpPr>
        <p:spPr>
          <a:xfrm>
            <a:off x="397475" y="895531"/>
            <a:ext cx="7236900" cy="479700"/>
          </a:xfrm>
          <a:prstGeom prst="rect">
            <a:avLst/>
          </a:prstGeom>
          <a:noFill/>
          <a:ln>
            <a:noFill/>
          </a:ln>
        </p:spPr>
        <p:txBody>
          <a:bodyPr spcFirstLastPara="1" wrap="square" lIns="91425" tIns="45700" rIns="91425" bIns="45700" anchor="t" anchorCtr="0">
            <a:noAutofit/>
          </a:bodyPr>
          <a:lstStyle/>
          <a:p>
            <a:pPr marL="342900" marR="0" lvl="0" indent="-316230" algn="l" rtl="0">
              <a:lnSpc>
                <a:spcPct val="115000"/>
              </a:lnSpc>
              <a:spcBef>
                <a:spcPts val="444"/>
              </a:spcBef>
              <a:spcAft>
                <a:spcPts val="0"/>
              </a:spcAft>
              <a:buSzPts val="1800"/>
              <a:buFont typeface="Arial" charset="0"/>
              <a:buChar char="•"/>
            </a:pPr>
            <a:r>
              <a:rPr lang="en-US" sz="1800" dirty="0">
                <a:latin typeface="Helvetica Neue Light"/>
                <a:ea typeface="Helvetica Neue Light"/>
                <a:cs typeface="Helvetica Neue Light"/>
                <a:sym typeface="Helvetica Neue Light"/>
              </a:rPr>
              <a:t>Pinboard filters work like normal filters, and apply to all or some objects on the Pinboard. </a:t>
            </a:r>
          </a:p>
          <a:p>
            <a:pPr marL="342900" marR="0" lvl="0" indent="-316230" algn="l" rtl="0">
              <a:lnSpc>
                <a:spcPct val="115000"/>
              </a:lnSpc>
              <a:spcBef>
                <a:spcPts val="444"/>
              </a:spcBef>
              <a:spcAft>
                <a:spcPts val="0"/>
              </a:spcAft>
              <a:buSzPts val="1800"/>
              <a:buFont typeface="Arial" charset="0"/>
              <a:buChar char="•"/>
            </a:pPr>
            <a:r>
              <a:rPr lang="en-US" sz="1800" dirty="0">
                <a:latin typeface="Helvetica Neue Light"/>
                <a:ea typeface="Helvetica Neue Light"/>
                <a:cs typeface="Helvetica Neue Light"/>
                <a:sym typeface="Helvetica Neue Light"/>
              </a:rPr>
              <a:t>You can view and change the filters using the filter list.</a:t>
            </a:r>
            <a:endParaRPr sz="1800" dirty="0">
              <a:latin typeface="Helvetica Neue Light"/>
              <a:ea typeface="Helvetica Neue Light"/>
              <a:cs typeface="Helvetica Neue Light"/>
              <a:sym typeface="Helvetica Neue Light"/>
            </a:endParaRPr>
          </a:p>
        </p:txBody>
      </p:sp>
      <p:pic>
        <p:nvPicPr>
          <p:cNvPr id="518" name="Google Shape;518;p19"/>
          <p:cNvPicPr preferRelativeResize="0"/>
          <p:nvPr/>
        </p:nvPicPr>
        <p:blipFill>
          <a:blip r:embed="rId5">
            <a:alphaModFix/>
          </a:blip>
          <a:stretch>
            <a:fillRect/>
          </a:stretch>
        </p:blipFill>
        <p:spPr>
          <a:xfrm>
            <a:off x="6034307" y="2158827"/>
            <a:ext cx="1629040" cy="2808450"/>
          </a:xfrm>
          <a:prstGeom prst="rect">
            <a:avLst/>
          </a:prstGeom>
          <a:noFill/>
          <a:ln w="9525" cap="flat" cmpd="sng">
            <a:solidFill>
              <a:srgbClr val="666666"/>
            </a:solidFill>
            <a:prstDash val="solid"/>
            <a:round/>
            <a:headEnd type="none" w="sm" len="sm"/>
            <a:tailEnd type="none" w="sm" len="sm"/>
          </a:ln>
        </p:spPr>
      </p:pic>
      <p:pic>
        <p:nvPicPr>
          <p:cNvPr id="11" name="Picture 10"/>
          <p:cNvPicPr>
            <a:picLocks noChangeAspect="1"/>
          </p:cNvPicPr>
          <p:nvPr/>
        </p:nvPicPr>
        <p:blipFill>
          <a:blip r:embed="rId6"/>
          <a:stretch>
            <a:fillRect/>
          </a:stretch>
        </p:blipFill>
        <p:spPr>
          <a:xfrm>
            <a:off x="7606275" y="3904571"/>
            <a:ext cx="241300" cy="215900"/>
          </a:xfrm>
          <a:prstGeom prst="rect">
            <a:avLst/>
          </a:prstGeom>
        </p:spPr>
      </p:pic>
      <p:pic>
        <p:nvPicPr>
          <p:cNvPr id="13" name="Picture 12"/>
          <p:cNvPicPr>
            <a:picLocks noChangeAspect="1"/>
          </p:cNvPicPr>
          <p:nvPr/>
        </p:nvPicPr>
        <p:blipFill>
          <a:blip r:embed="rId6"/>
          <a:stretch>
            <a:fillRect/>
          </a:stretch>
        </p:blipFill>
        <p:spPr>
          <a:xfrm>
            <a:off x="5592849" y="2261528"/>
            <a:ext cx="241300" cy="215900"/>
          </a:xfrm>
          <a:prstGeom prst="rect">
            <a:avLst/>
          </a:prstGeom>
        </p:spPr>
      </p:pic>
      <p:pic>
        <p:nvPicPr>
          <p:cNvPr id="2" name="Picture 1">
            <a:extLst>
              <a:ext uri="{FF2B5EF4-FFF2-40B4-BE49-F238E27FC236}">
                <a16:creationId xmlns:a16="http://schemas.microsoft.com/office/drawing/2014/main" id="{9403D84E-8179-CE4D-89F8-2BA5382272BE}"/>
              </a:ext>
            </a:extLst>
          </p:cNvPr>
          <p:cNvPicPr>
            <a:picLocks noChangeAspect="1"/>
          </p:cNvPicPr>
          <p:nvPr/>
        </p:nvPicPr>
        <p:blipFill rotWithShape="1">
          <a:blip r:embed="rId7"/>
          <a:srcRect r="6098"/>
          <a:stretch/>
        </p:blipFill>
        <p:spPr>
          <a:xfrm>
            <a:off x="4285278" y="2495737"/>
            <a:ext cx="1307571" cy="1864216"/>
          </a:xfrm>
          <a:prstGeom prst="rect">
            <a:avLst/>
          </a:prstGeom>
        </p:spPr>
      </p:pic>
      <p:pic>
        <p:nvPicPr>
          <p:cNvPr id="12" name="Picture 11"/>
          <p:cNvPicPr>
            <a:picLocks noChangeAspect="1"/>
          </p:cNvPicPr>
          <p:nvPr/>
        </p:nvPicPr>
        <p:blipFill>
          <a:blip r:embed="rId6"/>
          <a:stretch>
            <a:fillRect/>
          </a:stretch>
        </p:blipFill>
        <p:spPr>
          <a:xfrm>
            <a:off x="5386449" y="2718160"/>
            <a:ext cx="241300" cy="215900"/>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pic>
        <p:nvPicPr>
          <p:cNvPr id="2" name="Picture 1">
            <a:extLst>
              <a:ext uri="{FF2B5EF4-FFF2-40B4-BE49-F238E27FC236}">
                <a16:creationId xmlns:a16="http://schemas.microsoft.com/office/drawing/2014/main" id="{1B561E36-1D22-9246-9BCC-A3054C20BFAF}"/>
              </a:ext>
            </a:extLst>
          </p:cNvPr>
          <p:cNvPicPr>
            <a:picLocks noChangeAspect="1"/>
          </p:cNvPicPr>
          <p:nvPr/>
        </p:nvPicPr>
        <p:blipFill>
          <a:blip r:embed="rId3">
            <a:extLst>
              <a:ext uri="{BEBA8EAE-BF5A-486C-A8C5-ECC9F3942E4B}">
                <a14:imgProps xmlns:a14="http://schemas.microsoft.com/office/drawing/2010/main">
                  <a14:imgLayer r:embed="rId4">
                    <a14:imgEffect>
                      <a14:saturation sat="62000"/>
                    </a14:imgEffect>
                  </a14:imgLayer>
                </a14:imgProps>
              </a:ext>
            </a:extLst>
          </a:blip>
          <a:stretch>
            <a:fillRect/>
          </a:stretch>
        </p:blipFill>
        <p:spPr>
          <a:xfrm>
            <a:off x="534117" y="2130868"/>
            <a:ext cx="4668042" cy="2808450"/>
          </a:xfrm>
          <a:prstGeom prst="rect">
            <a:avLst/>
          </a:prstGeom>
          <a:ln>
            <a:solidFill>
              <a:schemeClr val="bg1">
                <a:lumMod val="65000"/>
              </a:schemeClr>
            </a:solidFill>
          </a:ln>
        </p:spPr>
      </p:pic>
      <p:sp>
        <p:nvSpPr>
          <p:cNvPr id="511" name="Google Shape;511;p19"/>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dirty="0"/>
              <a:t>Selective Pinboard Filters</a:t>
            </a:r>
            <a:endParaRPr dirty="0"/>
          </a:p>
        </p:txBody>
      </p:sp>
      <p:sp>
        <p:nvSpPr>
          <p:cNvPr id="512" name="Google Shape;512;p19"/>
          <p:cNvSpPr/>
          <p:nvPr/>
        </p:nvSpPr>
        <p:spPr>
          <a:xfrm>
            <a:off x="7687319" y="4507812"/>
            <a:ext cx="916200" cy="78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9"/>
          <p:cNvSpPr txBox="1">
            <a:spLocks noGrp="1"/>
          </p:cNvSpPr>
          <p:nvPr>
            <p:ph type="body" idx="1"/>
          </p:nvPr>
        </p:nvSpPr>
        <p:spPr>
          <a:xfrm>
            <a:off x="397474" y="895531"/>
            <a:ext cx="8020662" cy="1339320"/>
          </a:xfrm>
          <a:prstGeom prst="rect">
            <a:avLst/>
          </a:prstGeom>
          <a:noFill/>
          <a:ln>
            <a:noFill/>
          </a:ln>
        </p:spPr>
        <p:txBody>
          <a:bodyPr spcFirstLastPara="1" wrap="square" lIns="91425" tIns="45700" rIns="91425" bIns="45700" anchor="t" anchorCtr="0">
            <a:noAutofit/>
          </a:bodyPr>
          <a:lstStyle/>
          <a:p>
            <a:pPr marL="342900" lvl="0" indent="-316230">
              <a:lnSpc>
                <a:spcPct val="115000"/>
              </a:lnSpc>
              <a:spcBef>
                <a:spcPts val="444"/>
              </a:spcBef>
              <a:buSzPts val="1800"/>
              <a:buFont typeface="Arial" charset="0"/>
              <a:buChar char="•"/>
            </a:pPr>
            <a:r>
              <a:rPr lang="en-US" dirty="0">
                <a:latin typeface="Helvetica Neue Light"/>
                <a:ea typeface="Helvetica Neue Light"/>
              </a:rPr>
              <a:t>Apply a Pinboard filter selectively, to specific visualizations of the Pinboard.</a:t>
            </a:r>
          </a:p>
          <a:p>
            <a:pPr marL="342900" lvl="0" indent="-316230">
              <a:lnSpc>
                <a:spcPct val="115000"/>
              </a:lnSpc>
              <a:spcBef>
                <a:spcPts val="444"/>
              </a:spcBef>
              <a:buSzPts val="1800"/>
              <a:buFont typeface="Arial" charset="0"/>
              <a:buChar char="•"/>
            </a:pPr>
            <a:r>
              <a:rPr lang="en-US" dirty="0">
                <a:latin typeface="Helvetica Neue Light"/>
                <a:ea typeface="Helvetica Neue Light"/>
              </a:rPr>
              <a:t>Navigate to the Configure filters modal, then scroll down to select which visualizations the filter should apply to. </a:t>
            </a:r>
          </a:p>
        </p:txBody>
      </p:sp>
      <p:pic>
        <p:nvPicPr>
          <p:cNvPr id="11" name="Picture 10"/>
          <p:cNvPicPr>
            <a:picLocks noChangeAspect="1"/>
          </p:cNvPicPr>
          <p:nvPr/>
        </p:nvPicPr>
        <p:blipFill>
          <a:blip r:embed="rId5"/>
          <a:stretch>
            <a:fillRect/>
          </a:stretch>
        </p:blipFill>
        <p:spPr>
          <a:xfrm>
            <a:off x="6999345" y="3829156"/>
            <a:ext cx="241300" cy="215900"/>
          </a:xfrm>
          <a:prstGeom prst="rect">
            <a:avLst/>
          </a:prstGeom>
        </p:spPr>
      </p:pic>
      <p:pic>
        <p:nvPicPr>
          <p:cNvPr id="12" name="Picture 11"/>
          <p:cNvPicPr>
            <a:picLocks noChangeAspect="1"/>
          </p:cNvPicPr>
          <p:nvPr/>
        </p:nvPicPr>
        <p:blipFill>
          <a:blip r:embed="rId5"/>
          <a:stretch>
            <a:fillRect/>
          </a:stretch>
        </p:blipFill>
        <p:spPr>
          <a:xfrm>
            <a:off x="4160529" y="3244480"/>
            <a:ext cx="241300" cy="215900"/>
          </a:xfrm>
          <a:prstGeom prst="rect">
            <a:avLst/>
          </a:prstGeom>
        </p:spPr>
      </p:pic>
      <p:pic>
        <p:nvPicPr>
          <p:cNvPr id="13" name="Picture 12"/>
          <p:cNvPicPr>
            <a:picLocks noChangeAspect="1"/>
          </p:cNvPicPr>
          <p:nvPr/>
        </p:nvPicPr>
        <p:blipFill>
          <a:blip r:embed="rId5"/>
          <a:stretch>
            <a:fillRect/>
          </a:stretch>
        </p:blipFill>
        <p:spPr>
          <a:xfrm>
            <a:off x="5048348" y="2220756"/>
            <a:ext cx="241300" cy="215900"/>
          </a:xfrm>
          <a:prstGeom prst="rect">
            <a:avLst/>
          </a:prstGeom>
        </p:spPr>
      </p:pic>
      <p:pic>
        <p:nvPicPr>
          <p:cNvPr id="4" name="Picture 3">
            <a:extLst>
              <a:ext uri="{FF2B5EF4-FFF2-40B4-BE49-F238E27FC236}">
                <a16:creationId xmlns:a16="http://schemas.microsoft.com/office/drawing/2014/main" id="{4D7F6283-1F2C-7B48-A562-E5D523DD0CDB}"/>
              </a:ext>
            </a:extLst>
          </p:cNvPr>
          <p:cNvPicPr>
            <a:picLocks noChangeAspect="1"/>
          </p:cNvPicPr>
          <p:nvPr/>
        </p:nvPicPr>
        <p:blipFill>
          <a:blip r:embed="rId6"/>
          <a:stretch>
            <a:fillRect/>
          </a:stretch>
        </p:blipFill>
        <p:spPr>
          <a:xfrm>
            <a:off x="3887174" y="2468802"/>
            <a:ext cx="1303986" cy="1779167"/>
          </a:xfrm>
          <a:prstGeom prst="rect">
            <a:avLst/>
          </a:prstGeom>
        </p:spPr>
      </p:pic>
      <p:pic>
        <p:nvPicPr>
          <p:cNvPr id="15" name="Picture 14">
            <a:extLst>
              <a:ext uri="{FF2B5EF4-FFF2-40B4-BE49-F238E27FC236}">
                <a16:creationId xmlns:a16="http://schemas.microsoft.com/office/drawing/2014/main" id="{4CACEC1F-08FD-3F49-9865-1E5D6401B12F}"/>
              </a:ext>
            </a:extLst>
          </p:cNvPr>
          <p:cNvPicPr>
            <a:picLocks noChangeAspect="1"/>
          </p:cNvPicPr>
          <p:nvPr/>
        </p:nvPicPr>
        <p:blipFill>
          <a:blip r:embed="rId5"/>
          <a:stretch>
            <a:fillRect/>
          </a:stretch>
        </p:blipFill>
        <p:spPr>
          <a:xfrm>
            <a:off x="4964787" y="2932235"/>
            <a:ext cx="241300" cy="215900"/>
          </a:xfrm>
          <a:prstGeom prst="rect">
            <a:avLst/>
          </a:prstGeom>
        </p:spPr>
      </p:pic>
      <p:pic>
        <p:nvPicPr>
          <p:cNvPr id="5" name="Picture 4">
            <a:extLst>
              <a:ext uri="{FF2B5EF4-FFF2-40B4-BE49-F238E27FC236}">
                <a16:creationId xmlns:a16="http://schemas.microsoft.com/office/drawing/2014/main" id="{F6FF925B-8A83-8749-A77F-737CC6F78039}"/>
              </a:ext>
            </a:extLst>
          </p:cNvPr>
          <p:cNvPicPr>
            <a:picLocks noChangeAspect="1"/>
          </p:cNvPicPr>
          <p:nvPr/>
        </p:nvPicPr>
        <p:blipFill>
          <a:blip r:embed="rId7"/>
          <a:stretch>
            <a:fillRect/>
          </a:stretch>
        </p:blipFill>
        <p:spPr>
          <a:xfrm>
            <a:off x="5596286" y="2436639"/>
            <a:ext cx="2947931" cy="2450750"/>
          </a:xfrm>
          <a:prstGeom prst="rect">
            <a:avLst/>
          </a:prstGeom>
          <a:ln>
            <a:solidFill>
              <a:schemeClr val="bg1">
                <a:lumMod val="65000"/>
              </a:schemeClr>
            </a:solidFill>
          </a:ln>
        </p:spPr>
      </p:pic>
      <p:pic>
        <p:nvPicPr>
          <p:cNvPr id="6" name="Picture 5">
            <a:extLst>
              <a:ext uri="{FF2B5EF4-FFF2-40B4-BE49-F238E27FC236}">
                <a16:creationId xmlns:a16="http://schemas.microsoft.com/office/drawing/2014/main" id="{453095B9-8C2D-474D-9E27-A8F693984F0A}"/>
              </a:ext>
            </a:extLst>
          </p:cNvPr>
          <p:cNvPicPr>
            <a:picLocks noChangeAspect="1"/>
          </p:cNvPicPr>
          <p:nvPr/>
        </p:nvPicPr>
        <p:blipFill>
          <a:blip r:embed="rId8"/>
          <a:stretch>
            <a:fillRect/>
          </a:stretch>
        </p:blipFill>
        <p:spPr>
          <a:xfrm>
            <a:off x="7370058" y="4636858"/>
            <a:ext cx="1129400" cy="230826"/>
          </a:xfrm>
          <a:prstGeom prst="rect">
            <a:avLst/>
          </a:prstGeom>
        </p:spPr>
      </p:pic>
      <p:pic>
        <p:nvPicPr>
          <p:cNvPr id="7" name="Picture 6">
            <a:extLst>
              <a:ext uri="{FF2B5EF4-FFF2-40B4-BE49-F238E27FC236}">
                <a16:creationId xmlns:a16="http://schemas.microsoft.com/office/drawing/2014/main" id="{6E67ABBC-0EDF-504D-9E68-919B20EF7FA3}"/>
              </a:ext>
            </a:extLst>
          </p:cNvPr>
          <p:cNvPicPr>
            <a:picLocks noChangeAspect="1"/>
          </p:cNvPicPr>
          <p:nvPr/>
        </p:nvPicPr>
        <p:blipFill rotWithShape="1">
          <a:blip r:embed="rId9"/>
          <a:srcRect l="4244" t="-10605" b="-1"/>
          <a:stretch/>
        </p:blipFill>
        <p:spPr>
          <a:xfrm>
            <a:off x="5378361" y="2061745"/>
            <a:ext cx="1121790" cy="325571"/>
          </a:xfrm>
          <a:prstGeom prst="rect">
            <a:avLst/>
          </a:prstGeom>
        </p:spPr>
      </p:pic>
      <p:pic>
        <p:nvPicPr>
          <p:cNvPr id="19" name="Picture 18">
            <a:extLst>
              <a:ext uri="{FF2B5EF4-FFF2-40B4-BE49-F238E27FC236}">
                <a16:creationId xmlns:a16="http://schemas.microsoft.com/office/drawing/2014/main" id="{17C0BA7D-FF00-544D-B6E3-71FCB949CB1B}"/>
              </a:ext>
            </a:extLst>
          </p:cNvPr>
          <p:cNvPicPr>
            <a:picLocks noChangeAspect="1"/>
          </p:cNvPicPr>
          <p:nvPr/>
        </p:nvPicPr>
        <p:blipFill>
          <a:blip r:embed="rId5"/>
          <a:stretch>
            <a:fillRect/>
          </a:stretch>
        </p:blipFill>
        <p:spPr>
          <a:xfrm>
            <a:off x="7693458" y="3506259"/>
            <a:ext cx="241300" cy="215900"/>
          </a:xfrm>
          <a:prstGeom prst="rect">
            <a:avLst/>
          </a:prstGeom>
        </p:spPr>
      </p:pic>
    </p:spTree>
    <p:extLst>
      <p:ext uri="{BB962C8B-B14F-4D97-AF65-F5344CB8AC3E}">
        <p14:creationId xmlns:p14="http://schemas.microsoft.com/office/powerpoint/2010/main" val="427077880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9"/>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dirty="0"/>
              <a:t>Linked Pinboard Filters</a:t>
            </a:r>
            <a:endParaRPr dirty="0"/>
          </a:p>
        </p:txBody>
      </p:sp>
      <p:sp>
        <p:nvSpPr>
          <p:cNvPr id="512" name="Google Shape;512;p19"/>
          <p:cNvSpPr/>
          <p:nvPr/>
        </p:nvSpPr>
        <p:spPr>
          <a:xfrm>
            <a:off x="7687319" y="4507812"/>
            <a:ext cx="916200" cy="78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9"/>
          <p:cNvSpPr txBox="1">
            <a:spLocks noGrp="1"/>
          </p:cNvSpPr>
          <p:nvPr>
            <p:ph type="body" idx="1"/>
          </p:nvPr>
        </p:nvSpPr>
        <p:spPr>
          <a:xfrm>
            <a:off x="397474" y="895531"/>
            <a:ext cx="8020662" cy="1339320"/>
          </a:xfrm>
          <a:prstGeom prst="rect">
            <a:avLst/>
          </a:prstGeom>
          <a:noFill/>
          <a:ln>
            <a:noFill/>
          </a:ln>
        </p:spPr>
        <p:txBody>
          <a:bodyPr spcFirstLastPara="1" wrap="square" lIns="91425" tIns="45700" rIns="91425" bIns="45700" anchor="t" anchorCtr="0">
            <a:noAutofit/>
          </a:bodyPr>
          <a:lstStyle/>
          <a:p>
            <a:pPr marL="342900" lvl="0" indent="-316230">
              <a:lnSpc>
                <a:spcPct val="115000"/>
              </a:lnSpc>
              <a:spcBef>
                <a:spcPts val="444"/>
              </a:spcBef>
              <a:buSzPts val="1800"/>
              <a:buFont typeface="Arial" charset="0"/>
              <a:buChar char="•"/>
            </a:pPr>
            <a:r>
              <a:rPr lang="en-US" dirty="0">
                <a:latin typeface="Helvetica Neue Light"/>
                <a:ea typeface="Helvetica Neue Light"/>
              </a:rPr>
              <a:t>You can link columns from multiple Worksheets, to create one Pinboard filter for visualizations that come from different Worksheets. </a:t>
            </a:r>
          </a:p>
          <a:p>
            <a:pPr marL="342900" lvl="0" indent="-316230">
              <a:lnSpc>
                <a:spcPct val="115000"/>
              </a:lnSpc>
              <a:spcBef>
                <a:spcPts val="444"/>
              </a:spcBef>
              <a:buSzPts val="1800"/>
              <a:buFont typeface="Arial" charset="0"/>
              <a:buChar char="•"/>
            </a:pPr>
            <a:r>
              <a:rPr lang="en-US" dirty="0">
                <a:latin typeface="Helvetica Neue Light"/>
                <a:ea typeface="Helvetica Neue Light"/>
              </a:rPr>
              <a:t>Link similar columns across worksheets to create unified filters.</a:t>
            </a:r>
          </a:p>
          <a:p>
            <a:pPr marL="342900" lvl="0" indent="-316230">
              <a:lnSpc>
                <a:spcPct val="115000"/>
              </a:lnSpc>
              <a:spcBef>
                <a:spcPts val="444"/>
              </a:spcBef>
              <a:buSzPts val="1800"/>
              <a:buFont typeface="Arial" charset="0"/>
              <a:buChar char="•"/>
            </a:pPr>
            <a:r>
              <a:rPr lang="en-US" dirty="0">
                <a:latin typeface="Helvetica Neue Light"/>
                <a:ea typeface="Helvetica Neue Light"/>
              </a:rPr>
              <a:t>Navigate to Configure filters, then link filters across worksheets.</a:t>
            </a:r>
          </a:p>
        </p:txBody>
      </p:sp>
      <p:pic>
        <p:nvPicPr>
          <p:cNvPr id="11" name="Picture 10"/>
          <p:cNvPicPr>
            <a:picLocks noChangeAspect="1"/>
          </p:cNvPicPr>
          <p:nvPr/>
        </p:nvPicPr>
        <p:blipFill>
          <a:blip r:embed="rId3"/>
          <a:stretch>
            <a:fillRect/>
          </a:stretch>
        </p:blipFill>
        <p:spPr>
          <a:xfrm>
            <a:off x="7178454" y="3763169"/>
            <a:ext cx="241300" cy="215900"/>
          </a:xfrm>
          <a:prstGeom prst="rect">
            <a:avLst/>
          </a:prstGeom>
        </p:spPr>
      </p:pic>
      <p:pic>
        <p:nvPicPr>
          <p:cNvPr id="8" name="Picture 7">
            <a:extLst>
              <a:ext uri="{FF2B5EF4-FFF2-40B4-BE49-F238E27FC236}">
                <a16:creationId xmlns:a16="http://schemas.microsoft.com/office/drawing/2014/main" id="{025BE26A-34EE-3C49-941B-1FEB5DEA8F2B}"/>
              </a:ext>
            </a:extLst>
          </p:cNvPr>
          <p:cNvPicPr>
            <a:picLocks noChangeAspect="1"/>
          </p:cNvPicPr>
          <p:nvPr/>
        </p:nvPicPr>
        <p:blipFill>
          <a:blip r:embed="rId4"/>
          <a:stretch>
            <a:fillRect/>
          </a:stretch>
        </p:blipFill>
        <p:spPr>
          <a:xfrm>
            <a:off x="4222545" y="2458981"/>
            <a:ext cx="3743195" cy="2479950"/>
          </a:xfrm>
          <a:prstGeom prst="rect">
            <a:avLst/>
          </a:prstGeom>
          <a:ln>
            <a:solidFill>
              <a:schemeClr val="bg1">
                <a:lumMod val="65000"/>
              </a:schemeClr>
            </a:solidFill>
          </a:ln>
        </p:spPr>
      </p:pic>
      <p:pic>
        <p:nvPicPr>
          <p:cNvPr id="9" name="Picture 8">
            <a:extLst>
              <a:ext uri="{FF2B5EF4-FFF2-40B4-BE49-F238E27FC236}">
                <a16:creationId xmlns:a16="http://schemas.microsoft.com/office/drawing/2014/main" id="{FF65568B-B4B9-4543-A751-555536B8A536}"/>
              </a:ext>
            </a:extLst>
          </p:cNvPr>
          <p:cNvPicPr>
            <a:picLocks noChangeAspect="1"/>
          </p:cNvPicPr>
          <p:nvPr/>
        </p:nvPicPr>
        <p:blipFill rotWithShape="1">
          <a:blip r:embed="rId5"/>
          <a:srcRect b="12281"/>
          <a:stretch/>
        </p:blipFill>
        <p:spPr>
          <a:xfrm>
            <a:off x="890898" y="2707534"/>
            <a:ext cx="3107089" cy="1982844"/>
          </a:xfrm>
          <a:prstGeom prst="rect">
            <a:avLst/>
          </a:prstGeom>
          <a:ln>
            <a:solidFill>
              <a:schemeClr val="bg1">
                <a:lumMod val="65000"/>
              </a:schemeClr>
            </a:solidFill>
          </a:ln>
        </p:spPr>
      </p:pic>
      <p:pic>
        <p:nvPicPr>
          <p:cNvPr id="4" name="Picture 3">
            <a:extLst>
              <a:ext uri="{FF2B5EF4-FFF2-40B4-BE49-F238E27FC236}">
                <a16:creationId xmlns:a16="http://schemas.microsoft.com/office/drawing/2014/main" id="{4D7F6283-1F2C-7B48-A562-E5D523DD0CDB}"/>
              </a:ext>
            </a:extLst>
          </p:cNvPr>
          <p:cNvPicPr>
            <a:picLocks noChangeAspect="1"/>
          </p:cNvPicPr>
          <p:nvPr/>
        </p:nvPicPr>
        <p:blipFill>
          <a:blip r:embed="rId6"/>
          <a:stretch>
            <a:fillRect/>
          </a:stretch>
        </p:blipFill>
        <p:spPr>
          <a:xfrm>
            <a:off x="2800134" y="3034027"/>
            <a:ext cx="1101747" cy="1503231"/>
          </a:xfrm>
          <a:prstGeom prst="rect">
            <a:avLst/>
          </a:prstGeom>
        </p:spPr>
      </p:pic>
      <p:pic>
        <p:nvPicPr>
          <p:cNvPr id="12" name="Picture 11"/>
          <p:cNvPicPr>
            <a:picLocks noChangeAspect="1"/>
          </p:cNvPicPr>
          <p:nvPr/>
        </p:nvPicPr>
        <p:blipFill>
          <a:blip r:embed="rId3"/>
          <a:stretch>
            <a:fillRect/>
          </a:stretch>
        </p:blipFill>
        <p:spPr>
          <a:xfrm>
            <a:off x="3855999" y="2818127"/>
            <a:ext cx="241300" cy="215900"/>
          </a:xfrm>
          <a:prstGeom prst="rect">
            <a:avLst/>
          </a:prstGeom>
        </p:spPr>
      </p:pic>
    </p:spTree>
    <p:extLst>
      <p:ext uri="{BB962C8B-B14F-4D97-AF65-F5344CB8AC3E}">
        <p14:creationId xmlns:p14="http://schemas.microsoft.com/office/powerpoint/2010/main" val="10936986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22"/>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Pinboard Actions</a:t>
            </a:r>
            <a:endParaRPr/>
          </a:p>
        </p:txBody>
      </p:sp>
      <p:sp>
        <p:nvSpPr>
          <p:cNvPr id="537" name="Google Shape;537;p22"/>
          <p:cNvSpPr txBox="1">
            <a:spLocks noGrp="1"/>
          </p:cNvSpPr>
          <p:nvPr>
            <p:ph type="body" idx="1"/>
          </p:nvPr>
        </p:nvSpPr>
        <p:spPr>
          <a:xfrm>
            <a:off x="385625" y="985425"/>
            <a:ext cx="4580100" cy="3394500"/>
          </a:xfrm>
          <a:prstGeom prst="rect">
            <a:avLst/>
          </a:prstGeom>
          <a:noFill/>
          <a:ln>
            <a:noFill/>
          </a:ln>
        </p:spPr>
        <p:txBody>
          <a:bodyPr spcFirstLastPara="1" wrap="square" lIns="91425" tIns="91425" rIns="91425" bIns="91425" anchor="t" anchorCtr="0">
            <a:noAutofit/>
          </a:bodyPr>
          <a:lstStyle/>
          <a:p>
            <a:pPr marL="457200" lvl="0" indent="-342900" algn="l" rtl="0">
              <a:spcBef>
                <a:spcPts val="480"/>
              </a:spcBef>
              <a:spcAft>
                <a:spcPts val="0"/>
              </a:spcAft>
              <a:buClr>
                <a:schemeClr val="dk1"/>
              </a:buClr>
              <a:buSzPts val="1800"/>
              <a:buFont typeface="Helvetica Neue Light"/>
              <a:buChar char="•"/>
            </a:pPr>
            <a:r>
              <a:rPr lang="en-US" sz="1800" dirty="0">
                <a:latin typeface="Helvetica Neue Light"/>
                <a:ea typeface="Helvetica Neue Light"/>
                <a:cs typeface="Helvetica Neue Light"/>
                <a:sym typeface="Helvetica Neue Light"/>
              </a:rPr>
              <a:t>Pinboards support exploring and organizing data without having to </a:t>
            </a:r>
            <a:br>
              <a:rPr lang="en-US" sz="1800" dirty="0">
                <a:latin typeface="Helvetica Neue Light"/>
                <a:ea typeface="Helvetica Neue Light"/>
                <a:cs typeface="Helvetica Neue Light"/>
                <a:sym typeface="Helvetica Neue Light"/>
              </a:rPr>
            </a:br>
            <a:r>
              <a:rPr lang="en-US" sz="1800" dirty="0">
                <a:latin typeface="Helvetica Neue Light"/>
                <a:ea typeface="Helvetica Neue Light"/>
                <a:cs typeface="Helvetica Neue Light"/>
                <a:sym typeface="Helvetica Neue Light"/>
              </a:rPr>
              <a:t>leave the pinboard view.</a:t>
            </a:r>
            <a:endParaRPr sz="1800" dirty="0">
              <a:latin typeface="Helvetica Neue Light"/>
              <a:ea typeface="Helvetica Neue Light"/>
              <a:cs typeface="Helvetica Neue Light"/>
              <a:sym typeface="Helvetica Neue Light"/>
            </a:endParaRPr>
          </a:p>
          <a:p>
            <a:pPr marL="457200" lvl="0" indent="-342900" algn="l" rtl="0">
              <a:spcBef>
                <a:spcPts val="480"/>
              </a:spcBef>
              <a:spcAft>
                <a:spcPts val="0"/>
              </a:spcAft>
              <a:buClr>
                <a:schemeClr val="dk1"/>
              </a:buClr>
              <a:buSzPts val="1800"/>
              <a:buFont typeface="Helvetica Neue Light"/>
              <a:buChar char="•"/>
            </a:pPr>
            <a:r>
              <a:rPr lang="en-US" sz="1800" dirty="0">
                <a:latin typeface="Helvetica Neue Light"/>
                <a:ea typeface="Helvetica Neue Light"/>
                <a:cs typeface="Helvetica Neue Light"/>
                <a:sym typeface="Helvetica Neue Light"/>
              </a:rPr>
              <a:t>Actions include:</a:t>
            </a:r>
            <a:endParaRPr sz="1800" dirty="0">
              <a:latin typeface="Helvetica Neue Light"/>
              <a:ea typeface="Helvetica Neue Light"/>
              <a:cs typeface="Helvetica Neue Light"/>
              <a:sym typeface="Helvetica Neue Light"/>
            </a:endParaRPr>
          </a:p>
          <a:p>
            <a:pPr marL="914400" lvl="1" indent="-342900" algn="l" rtl="0">
              <a:spcBef>
                <a:spcPts val="0"/>
              </a:spcBef>
              <a:spcAft>
                <a:spcPts val="0"/>
              </a:spcAft>
              <a:buClr>
                <a:schemeClr val="dk1"/>
              </a:buClr>
              <a:buSzPts val="1800"/>
              <a:buFont typeface="Helvetica Neue Light"/>
              <a:buChar char="–"/>
            </a:pPr>
            <a:r>
              <a:rPr lang="en-US" sz="1800" dirty="0">
                <a:latin typeface="Helvetica Neue Light"/>
                <a:ea typeface="Helvetica Neue Light"/>
                <a:cs typeface="Helvetica Neue Light"/>
                <a:sym typeface="Helvetica Neue Light"/>
              </a:rPr>
              <a:t>Drilling down</a:t>
            </a:r>
            <a:endParaRPr sz="1800" dirty="0">
              <a:latin typeface="Helvetica Neue Light"/>
              <a:ea typeface="Helvetica Neue Light"/>
              <a:cs typeface="Helvetica Neue Light"/>
              <a:sym typeface="Helvetica Neue Light"/>
            </a:endParaRPr>
          </a:p>
          <a:p>
            <a:pPr marL="914400" lvl="1" indent="-342900" algn="l" rtl="0">
              <a:spcBef>
                <a:spcPts val="0"/>
              </a:spcBef>
              <a:spcAft>
                <a:spcPts val="0"/>
              </a:spcAft>
              <a:buClr>
                <a:schemeClr val="dk1"/>
              </a:buClr>
              <a:buSzPts val="1800"/>
              <a:buFont typeface="Helvetica Neue Light"/>
              <a:buChar char="–"/>
            </a:pPr>
            <a:r>
              <a:rPr lang="en-US" sz="1800" dirty="0">
                <a:latin typeface="Helvetica Neue Light"/>
                <a:ea typeface="Helvetica Neue Light"/>
                <a:cs typeface="Helvetica Neue Light"/>
                <a:sym typeface="Helvetica Neue Light"/>
              </a:rPr>
              <a:t>Changing date bucketing granularity</a:t>
            </a:r>
            <a:endParaRPr sz="1800" dirty="0">
              <a:latin typeface="Helvetica Neue Light"/>
              <a:ea typeface="Helvetica Neue Light"/>
              <a:cs typeface="Helvetica Neue Light"/>
              <a:sym typeface="Helvetica Neue Light"/>
            </a:endParaRPr>
          </a:p>
          <a:p>
            <a:pPr marL="914400" lvl="1" indent="-342900" algn="l" rtl="0">
              <a:spcBef>
                <a:spcPts val="0"/>
              </a:spcBef>
              <a:spcAft>
                <a:spcPts val="0"/>
              </a:spcAft>
              <a:buClr>
                <a:schemeClr val="dk1"/>
              </a:buClr>
              <a:buSzPts val="1800"/>
              <a:buFont typeface="Helvetica Neue Light"/>
              <a:buChar char="–"/>
            </a:pPr>
            <a:r>
              <a:rPr lang="en-US" sz="1800" dirty="0">
                <a:latin typeface="Helvetica Neue Light"/>
                <a:ea typeface="Helvetica Neue Light"/>
                <a:cs typeface="Helvetica Neue Light"/>
                <a:sym typeface="Helvetica Neue Light"/>
              </a:rPr>
              <a:t>Adding filters</a:t>
            </a:r>
            <a:endParaRPr sz="1800" dirty="0">
              <a:latin typeface="Helvetica Neue Light"/>
              <a:ea typeface="Helvetica Neue Light"/>
              <a:cs typeface="Helvetica Neue Light"/>
              <a:sym typeface="Helvetica Neue Light"/>
            </a:endParaRPr>
          </a:p>
          <a:p>
            <a:pPr marL="914400" lvl="1" indent="-342900" algn="l" rtl="0">
              <a:spcBef>
                <a:spcPts val="0"/>
              </a:spcBef>
              <a:spcAft>
                <a:spcPts val="0"/>
              </a:spcAft>
              <a:buClr>
                <a:schemeClr val="dk1"/>
              </a:buClr>
              <a:buSzPts val="1800"/>
              <a:buFont typeface="Helvetica Neue Light"/>
              <a:buChar char="–"/>
            </a:pPr>
            <a:r>
              <a:rPr lang="en-US" sz="1800" dirty="0">
                <a:latin typeface="Helvetica Neue Light"/>
                <a:ea typeface="Helvetica Neue Light"/>
                <a:cs typeface="Helvetica Neue Light"/>
                <a:sym typeface="Helvetica Neue Light"/>
              </a:rPr>
              <a:t>Sorting</a:t>
            </a:r>
            <a:endParaRPr sz="1800" dirty="0">
              <a:latin typeface="Helvetica Neue Light"/>
              <a:ea typeface="Helvetica Neue Light"/>
              <a:cs typeface="Helvetica Neue Light"/>
              <a:sym typeface="Helvetica Neue Light"/>
            </a:endParaRPr>
          </a:p>
          <a:p>
            <a:pPr marL="914400" lvl="1" indent="-342900" algn="l" rtl="0">
              <a:spcBef>
                <a:spcPts val="0"/>
              </a:spcBef>
              <a:spcAft>
                <a:spcPts val="0"/>
              </a:spcAft>
              <a:buClr>
                <a:schemeClr val="dk1"/>
              </a:buClr>
              <a:buSzPts val="1800"/>
              <a:buFont typeface="Helvetica Neue Light"/>
              <a:buChar char="–"/>
            </a:pPr>
            <a:r>
              <a:rPr lang="en-US" sz="1800" dirty="0">
                <a:latin typeface="Helvetica Neue Light"/>
                <a:ea typeface="Helvetica Neue Light"/>
                <a:cs typeface="Helvetica Neue Light"/>
                <a:sym typeface="Helvetica Neue Light"/>
              </a:rPr>
              <a:t>Resetting</a:t>
            </a:r>
          </a:p>
        </p:txBody>
      </p:sp>
      <p:pic>
        <p:nvPicPr>
          <p:cNvPr id="538" name="Google Shape;538;p22"/>
          <p:cNvPicPr preferRelativeResize="0"/>
          <p:nvPr/>
        </p:nvPicPr>
        <p:blipFill>
          <a:blip r:embed="rId3">
            <a:alphaModFix/>
          </a:blip>
          <a:stretch>
            <a:fillRect/>
          </a:stretch>
        </p:blipFill>
        <p:spPr>
          <a:xfrm>
            <a:off x="4831929" y="870538"/>
            <a:ext cx="4061871" cy="3624275"/>
          </a:xfrm>
          <a:prstGeom prst="rect">
            <a:avLst/>
          </a:prstGeom>
          <a:noFill/>
          <a:ln w="9525" cap="flat" cmpd="sng">
            <a:solidFill>
              <a:srgbClr val="666666"/>
            </a:solidFill>
            <a:prstDash val="solid"/>
            <a:round/>
            <a:headEnd type="none" w="sm" len="sm"/>
            <a:tailEnd type="none" w="sm" len="sm"/>
          </a:ln>
        </p:spPr>
      </p:pic>
      <p:pic>
        <p:nvPicPr>
          <p:cNvPr id="2" name="Picture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862864" y="1272939"/>
            <a:ext cx="1583606" cy="2546697"/>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6" name="Google Shape;546;p23"/>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dirty="0"/>
              <a:t>Answer Explorer</a:t>
            </a:r>
            <a:endParaRPr dirty="0"/>
          </a:p>
        </p:txBody>
      </p:sp>
      <p:sp>
        <p:nvSpPr>
          <p:cNvPr id="5" name="Google Shape;514;p19"/>
          <p:cNvSpPr txBox="1">
            <a:spLocks noGrp="1"/>
          </p:cNvSpPr>
          <p:nvPr>
            <p:ph type="body" idx="1"/>
          </p:nvPr>
        </p:nvSpPr>
        <p:spPr>
          <a:xfrm>
            <a:off x="397475" y="895531"/>
            <a:ext cx="7236900" cy="479700"/>
          </a:xfrm>
          <a:prstGeom prst="rect">
            <a:avLst/>
          </a:prstGeom>
          <a:noFill/>
          <a:ln>
            <a:noFill/>
          </a:ln>
        </p:spPr>
        <p:txBody>
          <a:bodyPr spcFirstLastPara="1" wrap="square" lIns="91425" tIns="45700" rIns="91425" bIns="45700" anchor="t" anchorCtr="0">
            <a:noAutofit/>
          </a:bodyPr>
          <a:lstStyle/>
          <a:p>
            <a:pPr marL="342900" marR="0" lvl="0" indent="-316230" defTabSz="914400" eaLnBrk="1" fontAlgn="auto" latinLnBrk="0" hangingPunct="1">
              <a:lnSpc>
                <a:spcPct val="115000"/>
              </a:lnSpc>
              <a:spcBef>
                <a:spcPts val="444"/>
              </a:spcBef>
              <a:spcAft>
                <a:spcPts val="0"/>
              </a:spcAft>
              <a:buClrTx/>
              <a:buSzPts val="1800"/>
              <a:buFont typeface="Arial" charset="0"/>
              <a:buNone/>
              <a:tabLst/>
              <a:defRPr/>
            </a:pPr>
            <a:r>
              <a:rPr lang="en-US" sz="1800" dirty="0">
                <a:latin typeface="Helvetica Neue Light"/>
                <a:ea typeface="Helvetica Neue Light"/>
                <a:cs typeface="Helvetica Neue Light"/>
                <a:sym typeface="Helvetica Neue Light"/>
              </a:rPr>
              <a:t>Quickly add filters, make comparisons, breakdown data, and add measures through AI-guided exploration of Pinboard</a:t>
            </a:r>
            <a:r>
              <a:rPr lang="en-US" dirty="0">
                <a:latin typeface="Helvetica Neue Light"/>
                <a:ea typeface="Helvetica Neue Light"/>
                <a:cs typeface="Helvetica Neue Light"/>
                <a:sym typeface="Helvetica Neue Light"/>
              </a:rPr>
              <a:t>s</a:t>
            </a:r>
            <a:endParaRPr sz="1800" dirty="0">
              <a:latin typeface="Helvetica Neue Light"/>
              <a:ea typeface="Helvetica Neue Light"/>
              <a:cs typeface="Helvetica Neue Light"/>
              <a:sym typeface="Helvetica Neue Light"/>
            </a:endParaRPr>
          </a:p>
        </p:txBody>
      </p:sp>
      <p:pic>
        <p:nvPicPr>
          <p:cNvPr id="4" name="Picture 3">
            <a:extLst>
              <a:ext uri="{FF2B5EF4-FFF2-40B4-BE49-F238E27FC236}">
                <a16:creationId xmlns:a16="http://schemas.microsoft.com/office/drawing/2014/main" id="{E294058E-2157-E541-9D35-B736322D4B58}"/>
              </a:ext>
            </a:extLst>
          </p:cNvPr>
          <p:cNvPicPr>
            <a:picLocks noChangeAspect="1"/>
          </p:cNvPicPr>
          <p:nvPr/>
        </p:nvPicPr>
        <p:blipFill>
          <a:blip r:embed="rId3"/>
          <a:stretch>
            <a:fillRect/>
          </a:stretch>
        </p:blipFill>
        <p:spPr>
          <a:xfrm>
            <a:off x="1468581" y="1783567"/>
            <a:ext cx="5670037" cy="3194832"/>
          </a:xfrm>
          <a:prstGeom prst="rect">
            <a:avLst/>
          </a:prstGeom>
          <a:ln>
            <a:solidFill>
              <a:schemeClr val="tx1">
                <a:lumMod val="50000"/>
                <a:lumOff val="50000"/>
              </a:schemeClr>
            </a:solidFill>
          </a:ln>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38652" y="1783567"/>
            <a:ext cx="1154545" cy="393307"/>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Follow </a:t>
            </a:r>
            <a:r>
              <a:rPr lang="en-US" dirty="0" err="1"/>
              <a:t>Pinboards</a:t>
            </a:r>
            <a:endParaRPr lang="en-US" dirty="0"/>
          </a:p>
        </p:txBody>
      </p:sp>
      <p:sp>
        <p:nvSpPr>
          <p:cNvPr id="3" name="Text Placeholder 2"/>
          <p:cNvSpPr>
            <a:spLocks noGrp="1"/>
          </p:cNvSpPr>
          <p:nvPr>
            <p:ph type="body" idx="1"/>
          </p:nvPr>
        </p:nvSpPr>
        <p:spPr/>
        <p:txBody>
          <a:bodyPr>
            <a:normAutofit/>
          </a:bodyPr>
          <a:lstStyle/>
          <a:p>
            <a:pPr marL="127000" indent="0">
              <a:buNone/>
            </a:pPr>
            <a:r>
              <a:rPr lang="en-US" dirty="0">
                <a:latin typeface="Helvetica Neue Light"/>
                <a:ea typeface="Helvetica Neue Light"/>
                <a:cs typeface="Helvetica Neue Light"/>
              </a:rPr>
              <a:t>You can follow Pinboards to get regular updates in your inbox. Click the Follow icon on the top right of your </a:t>
            </a:r>
            <a:r>
              <a:rPr lang="en-US" dirty="0" err="1">
                <a:latin typeface="Helvetica Neue Light"/>
                <a:ea typeface="Helvetica Neue Light"/>
                <a:cs typeface="Helvetica Neue Light"/>
              </a:rPr>
              <a:t>Pinboard</a:t>
            </a:r>
            <a:r>
              <a:rPr lang="en-US" dirty="0">
                <a:latin typeface="Helvetica Neue Light"/>
                <a:ea typeface="Helvetica Neue Light"/>
                <a:cs typeface="Helvetica Neue Light"/>
              </a:rPr>
              <a:t>.</a:t>
            </a:r>
          </a:p>
        </p:txBody>
      </p:sp>
      <p:pic>
        <p:nvPicPr>
          <p:cNvPr id="1026" name="Picture 2" descr="onitor headlines with Follow"/>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81337" y="1896161"/>
            <a:ext cx="2981325" cy="504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833154" y="2400986"/>
            <a:ext cx="5477692" cy="2438654"/>
          </a:xfrm>
          <a:prstGeom prst="rect">
            <a:avLst/>
          </a:prstGeom>
        </p:spPr>
      </p:pic>
    </p:spTree>
    <p:extLst>
      <p:ext uri="{BB962C8B-B14F-4D97-AF65-F5344CB8AC3E}">
        <p14:creationId xmlns:p14="http://schemas.microsoft.com/office/powerpoint/2010/main" val="4968266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 headlines</a:t>
            </a:r>
          </a:p>
        </p:txBody>
      </p:sp>
      <p:sp>
        <p:nvSpPr>
          <p:cNvPr id="3" name="Text Placeholder 2"/>
          <p:cNvSpPr>
            <a:spLocks noGrp="1"/>
          </p:cNvSpPr>
          <p:nvPr>
            <p:ph type="body" idx="1"/>
          </p:nvPr>
        </p:nvSpPr>
        <p:spPr>
          <a:xfrm>
            <a:off x="326635" y="941665"/>
            <a:ext cx="8229600" cy="3260170"/>
          </a:xfrm>
        </p:spPr>
        <p:txBody>
          <a:bodyPr>
            <a:normAutofit/>
          </a:bodyPr>
          <a:lstStyle/>
          <a:p>
            <a:pPr marL="127000" indent="0">
              <a:buNone/>
            </a:pPr>
            <a:r>
              <a:rPr lang="en-US" dirty="0">
                <a:latin typeface="Helvetica Neue Light"/>
                <a:ea typeface="Helvetica Neue Light"/>
                <a:cs typeface="Helvetica Neue Light"/>
              </a:rPr>
              <a:t>F</a:t>
            </a:r>
            <a:r>
              <a:rPr lang="en-US" dirty="0">
                <a:latin typeface="Helvetica Neue Light"/>
                <a:ea typeface="Helvetica Neue Light"/>
              </a:rPr>
              <a:t>ollow headline metrics of your favorite Pinboards, and get daily updates in your email mailbox, on your ThoughtSpot home page, or in the </a:t>
            </a:r>
            <a:r>
              <a:rPr lang="en-US" dirty="0" err="1">
                <a:latin typeface="Helvetica Neue Light"/>
                <a:ea typeface="Helvetica Neue Light"/>
              </a:rPr>
              <a:t>SpotIQ</a:t>
            </a:r>
            <a:r>
              <a:rPr lang="en-US" dirty="0">
                <a:latin typeface="Helvetica Neue Light"/>
                <a:ea typeface="Helvetica Neue Light"/>
              </a:rPr>
              <a:t> page.</a:t>
            </a:r>
          </a:p>
          <a:p>
            <a:pPr marL="127000" indent="0">
              <a:buNone/>
            </a:pPr>
            <a:br>
              <a:rPr lang="en-US" dirty="0"/>
            </a:br>
            <a:endParaRPr lang="en-US" dirty="0">
              <a:latin typeface="Helvetica Neue Light"/>
              <a:ea typeface="Helvetica Neue Light"/>
              <a:cs typeface="Helvetica Neue Light"/>
            </a:endParaRPr>
          </a:p>
        </p:txBody>
      </p:sp>
      <p:pic>
        <p:nvPicPr>
          <p:cNvPr id="8" name="Picture 7" descr="A screenshot of a cell phone&#10;&#10;Description automatically generated">
            <a:extLst>
              <a:ext uri="{FF2B5EF4-FFF2-40B4-BE49-F238E27FC236}">
                <a16:creationId xmlns:a16="http://schemas.microsoft.com/office/drawing/2014/main" id="{0CC0729C-768B-E646-B1D2-9386F680502E}"/>
              </a:ext>
            </a:extLst>
          </p:cNvPr>
          <p:cNvPicPr>
            <a:picLocks noChangeAspect="1"/>
          </p:cNvPicPr>
          <p:nvPr/>
        </p:nvPicPr>
        <p:blipFill>
          <a:blip r:embed="rId3"/>
          <a:stretch>
            <a:fillRect/>
          </a:stretch>
        </p:blipFill>
        <p:spPr>
          <a:xfrm>
            <a:off x="727361" y="2117119"/>
            <a:ext cx="1711431" cy="985047"/>
          </a:xfrm>
          <a:prstGeom prst="rect">
            <a:avLst/>
          </a:prstGeom>
          <a:ln>
            <a:solidFill>
              <a:schemeClr val="tx1">
                <a:lumMod val="50000"/>
                <a:lumOff val="50000"/>
              </a:schemeClr>
            </a:solidFill>
          </a:ln>
        </p:spPr>
      </p:pic>
      <p:pic>
        <p:nvPicPr>
          <p:cNvPr id="11" name="Picture 10" descr="A screenshot of a cell phone&#10;&#10;Description automatically generated">
            <a:extLst>
              <a:ext uri="{FF2B5EF4-FFF2-40B4-BE49-F238E27FC236}">
                <a16:creationId xmlns:a16="http://schemas.microsoft.com/office/drawing/2014/main" id="{7B2648A8-1859-F744-9343-409BE0C4DA1F}"/>
              </a:ext>
            </a:extLst>
          </p:cNvPr>
          <p:cNvPicPr>
            <a:picLocks noChangeAspect="1"/>
          </p:cNvPicPr>
          <p:nvPr/>
        </p:nvPicPr>
        <p:blipFill rotWithShape="1">
          <a:blip r:embed="rId4"/>
          <a:srcRect l="2430" r="9658" b="47410"/>
          <a:stretch/>
        </p:blipFill>
        <p:spPr>
          <a:xfrm>
            <a:off x="5028092" y="1931168"/>
            <a:ext cx="3325090" cy="2936516"/>
          </a:xfrm>
          <a:prstGeom prst="rect">
            <a:avLst/>
          </a:prstGeom>
          <a:ln>
            <a:solidFill>
              <a:schemeClr val="tx1">
                <a:lumMod val="50000"/>
                <a:lumOff val="50000"/>
              </a:schemeClr>
            </a:solidFill>
          </a:ln>
        </p:spPr>
      </p:pic>
      <p:pic>
        <p:nvPicPr>
          <p:cNvPr id="6" name="Picture 5" descr="A picture containing bird, tree, flower&#10;&#10;Description automatically generated">
            <a:extLst>
              <a:ext uri="{FF2B5EF4-FFF2-40B4-BE49-F238E27FC236}">
                <a16:creationId xmlns:a16="http://schemas.microsoft.com/office/drawing/2014/main" id="{A3E09BC9-AA83-9248-B6C8-2ACF441EBE4A}"/>
              </a:ext>
            </a:extLst>
          </p:cNvPr>
          <p:cNvPicPr>
            <a:picLocks noChangeAspect="1"/>
          </p:cNvPicPr>
          <p:nvPr/>
        </p:nvPicPr>
        <p:blipFill rotWithShape="1">
          <a:blip r:embed="rId5"/>
          <a:srcRect l="2805" r="11717" b="8004"/>
          <a:stretch/>
        </p:blipFill>
        <p:spPr>
          <a:xfrm>
            <a:off x="1499949" y="2706115"/>
            <a:ext cx="3325091" cy="1495720"/>
          </a:xfrm>
          <a:prstGeom prst="rect">
            <a:avLst/>
          </a:prstGeom>
          <a:ln>
            <a:solidFill>
              <a:schemeClr val="tx1">
                <a:lumMod val="50000"/>
                <a:lumOff val="50000"/>
              </a:schemeClr>
            </a:solidFill>
          </a:ln>
        </p:spPr>
      </p:pic>
      <p:pic>
        <p:nvPicPr>
          <p:cNvPr id="14" name="Picture 13" descr="A picture containing drawing&#10;&#10;Description automatically generated">
            <a:extLst>
              <a:ext uri="{FF2B5EF4-FFF2-40B4-BE49-F238E27FC236}">
                <a16:creationId xmlns:a16="http://schemas.microsoft.com/office/drawing/2014/main" id="{79F22559-DE20-8C48-BD12-44FA1AA5B7D4}"/>
              </a:ext>
            </a:extLst>
          </p:cNvPr>
          <p:cNvPicPr>
            <a:picLocks noChangeAspect="1"/>
          </p:cNvPicPr>
          <p:nvPr/>
        </p:nvPicPr>
        <p:blipFill>
          <a:blip r:embed="rId6"/>
          <a:stretch>
            <a:fillRect/>
          </a:stretch>
        </p:blipFill>
        <p:spPr>
          <a:xfrm>
            <a:off x="1583077" y="2305275"/>
            <a:ext cx="452561" cy="400840"/>
          </a:xfrm>
          <a:prstGeom prst="ellipse">
            <a:avLst/>
          </a:prstGeom>
        </p:spPr>
      </p:pic>
      <p:pic>
        <p:nvPicPr>
          <p:cNvPr id="10" name="Picture 9">
            <a:extLst>
              <a:ext uri="{FF2B5EF4-FFF2-40B4-BE49-F238E27FC236}">
                <a16:creationId xmlns:a16="http://schemas.microsoft.com/office/drawing/2014/main" id="{C327AB29-F855-FA4B-BD60-FC1CC27677EA}"/>
              </a:ext>
            </a:extLst>
          </p:cNvPr>
          <p:cNvPicPr>
            <a:picLocks noChangeAspect="1"/>
          </p:cNvPicPr>
          <p:nvPr/>
        </p:nvPicPr>
        <p:blipFill>
          <a:blip r:embed="rId7"/>
          <a:stretch>
            <a:fillRect/>
          </a:stretch>
        </p:blipFill>
        <p:spPr>
          <a:xfrm>
            <a:off x="1979752" y="2393743"/>
            <a:ext cx="241300" cy="215900"/>
          </a:xfrm>
          <a:prstGeom prst="rect">
            <a:avLst/>
          </a:prstGeom>
        </p:spPr>
      </p:pic>
    </p:spTree>
    <p:extLst>
      <p:ext uri="{BB962C8B-B14F-4D97-AF65-F5344CB8AC3E}">
        <p14:creationId xmlns:p14="http://schemas.microsoft.com/office/powerpoint/2010/main" val="382241298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615D"/>
        </a:solidFill>
        <a:effectLst/>
      </p:bgPr>
    </p:bg>
    <p:spTree>
      <p:nvGrpSpPr>
        <p:cNvPr id="1" name="Shape 562"/>
        <p:cNvGrpSpPr/>
        <p:nvPr/>
      </p:nvGrpSpPr>
      <p:grpSpPr>
        <a:xfrm>
          <a:off x="0" y="0"/>
          <a:ext cx="0" cy="0"/>
          <a:chOff x="0" y="0"/>
          <a:chExt cx="0" cy="0"/>
        </a:xfrm>
      </p:grpSpPr>
      <p:sp>
        <p:nvSpPr>
          <p:cNvPr id="563" name="Google Shape;563;p25"/>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2600"/>
              <a:buFont typeface="Arial"/>
              <a:buNone/>
            </a:pPr>
            <a:r>
              <a:rPr lang="en-US"/>
              <a:t>Sharing</a:t>
            </a:r>
            <a:endParaRPr sz="2600" i="0" u="none" strike="noStrike" cap="none">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26"/>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E3037"/>
              </a:buClr>
              <a:buSzPts val="1900"/>
              <a:buFont typeface="Arial"/>
              <a:buNone/>
            </a:pPr>
            <a:r>
              <a:rPr lang="en-US" i="0" u="none" strike="noStrike" cap="none" dirty="0">
                <a:solidFill>
                  <a:srgbClr val="2E3037"/>
                </a:solidFill>
              </a:rPr>
              <a:t>Share Your </a:t>
            </a:r>
            <a:r>
              <a:rPr lang="en-US" i="0" u="none" strike="noStrike" cap="none" dirty="0" err="1">
                <a:solidFill>
                  <a:srgbClr val="2E3037"/>
                </a:solidFill>
              </a:rPr>
              <a:t>Pinboard</a:t>
            </a:r>
            <a:endParaRPr i="0" u="none" strike="noStrike" cap="none" dirty="0">
              <a:solidFill>
                <a:srgbClr val="2E3037"/>
              </a:solidFill>
            </a:endParaRPr>
          </a:p>
        </p:txBody>
      </p:sp>
      <p:pic>
        <p:nvPicPr>
          <p:cNvPr id="9" name="Picture 8"/>
          <p:cNvPicPr>
            <a:picLocks noChangeAspect="1"/>
          </p:cNvPicPr>
          <p:nvPr/>
        </p:nvPicPr>
        <p:blipFill>
          <a:blip r:embed="rId3"/>
          <a:stretch>
            <a:fillRect/>
          </a:stretch>
        </p:blipFill>
        <p:spPr>
          <a:xfrm>
            <a:off x="6501722" y="4150017"/>
            <a:ext cx="241300" cy="215900"/>
          </a:xfrm>
          <a:prstGeom prst="rect">
            <a:avLst/>
          </a:prstGeom>
        </p:spPr>
      </p:pic>
      <p:sp>
        <p:nvSpPr>
          <p:cNvPr id="11" name="Google Shape;514;p19"/>
          <p:cNvSpPr txBox="1">
            <a:spLocks noGrp="1"/>
          </p:cNvSpPr>
          <p:nvPr>
            <p:ph type="body" idx="1"/>
          </p:nvPr>
        </p:nvSpPr>
        <p:spPr>
          <a:xfrm>
            <a:off x="397475" y="895531"/>
            <a:ext cx="8362212" cy="479700"/>
          </a:xfrm>
          <a:prstGeom prst="rect">
            <a:avLst/>
          </a:prstGeom>
          <a:noFill/>
          <a:ln>
            <a:noFill/>
          </a:ln>
        </p:spPr>
        <p:txBody>
          <a:bodyPr spcFirstLastPara="1" wrap="square" lIns="91425" tIns="45700" rIns="91425" bIns="45700" anchor="t" anchorCtr="0">
            <a:noAutofit/>
          </a:bodyPr>
          <a:lstStyle/>
          <a:p>
            <a:pPr marL="342900" marR="0" lvl="0" indent="-316230" defTabSz="914400" eaLnBrk="1" fontAlgn="auto" latinLnBrk="0" hangingPunct="1">
              <a:lnSpc>
                <a:spcPct val="115000"/>
              </a:lnSpc>
              <a:spcBef>
                <a:spcPts val="444"/>
              </a:spcBef>
              <a:spcAft>
                <a:spcPts val="0"/>
              </a:spcAft>
              <a:buClrTx/>
              <a:buSzPts val="1800"/>
              <a:buFont typeface="Arial" charset="0"/>
              <a:buNone/>
              <a:tabLst/>
              <a:defRPr/>
            </a:pPr>
            <a:r>
              <a:rPr lang="en-US" sz="1800" dirty="0">
                <a:latin typeface="Helvetica Neue Light"/>
                <a:ea typeface="Helvetica Neue Light"/>
                <a:cs typeface="Helvetica Neue Light"/>
                <a:sym typeface="Helvetica Neue Light"/>
              </a:rPr>
              <a:t>Share Pinboards easily with other users, groups, or email addresses. Choose whether to share with Edit or View only access.</a:t>
            </a:r>
            <a:endParaRPr sz="1800" dirty="0">
              <a:latin typeface="Helvetica Neue Light"/>
              <a:ea typeface="Helvetica Neue Light"/>
              <a:cs typeface="Helvetica Neue Light"/>
              <a:sym typeface="Helvetica Neue Light"/>
            </a:endParaRPr>
          </a:p>
        </p:txBody>
      </p:sp>
      <p:pic>
        <p:nvPicPr>
          <p:cNvPr id="3" name="Picture 2">
            <a:extLst>
              <a:ext uri="{FF2B5EF4-FFF2-40B4-BE49-F238E27FC236}">
                <a16:creationId xmlns:a16="http://schemas.microsoft.com/office/drawing/2014/main" id="{E233670A-FFF6-074D-BD35-1452945FEE9B}"/>
              </a:ext>
            </a:extLst>
          </p:cNvPr>
          <p:cNvPicPr>
            <a:picLocks noChangeAspect="1"/>
          </p:cNvPicPr>
          <p:nvPr/>
        </p:nvPicPr>
        <p:blipFill rotWithShape="1">
          <a:blip r:embed="rId4"/>
          <a:srcRect t="5378"/>
          <a:stretch/>
        </p:blipFill>
        <p:spPr>
          <a:xfrm>
            <a:off x="1692031" y="1671779"/>
            <a:ext cx="5908737" cy="3267346"/>
          </a:xfrm>
          <a:prstGeom prst="rect">
            <a:avLst/>
          </a:prstGeom>
          <a:ln>
            <a:solidFill>
              <a:schemeClr val="tx1">
                <a:lumMod val="50000"/>
                <a:lumOff val="50000"/>
              </a:schemeClr>
            </a:solidFill>
          </a:ln>
        </p:spPr>
      </p:pic>
      <p:pic>
        <p:nvPicPr>
          <p:cNvPr id="7" name="Picture 6">
            <a:extLst>
              <a:ext uri="{FF2B5EF4-FFF2-40B4-BE49-F238E27FC236}">
                <a16:creationId xmlns:a16="http://schemas.microsoft.com/office/drawing/2014/main" id="{F5D4040B-1200-3E44-BE5C-3F4D1F9103CF}"/>
              </a:ext>
            </a:extLst>
          </p:cNvPr>
          <p:cNvPicPr>
            <a:picLocks noChangeAspect="1"/>
          </p:cNvPicPr>
          <p:nvPr/>
        </p:nvPicPr>
        <p:blipFill rotWithShape="1">
          <a:blip r:embed="rId5"/>
          <a:srcRect l="24497" t="45576" r="24834" b="12422"/>
          <a:stretch/>
        </p:blipFill>
        <p:spPr>
          <a:xfrm>
            <a:off x="6622372" y="1863765"/>
            <a:ext cx="405215" cy="416847"/>
          </a:xfrm>
          <a:prstGeom prst="rect">
            <a:avLst/>
          </a:prstGeom>
        </p:spPr>
      </p:pic>
      <p:pic>
        <p:nvPicPr>
          <p:cNvPr id="8" name="Picture 7">
            <a:extLst>
              <a:ext uri="{FF2B5EF4-FFF2-40B4-BE49-F238E27FC236}">
                <a16:creationId xmlns:a16="http://schemas.microsoft.com/office/drawing/2014/main" id="{8FDB10FD-565C-7E4E-B9D3-6368A3BA0CCD}"/>
              </a:ext>
            </a:extLst>
          </p:cNvPr>
          <p:cNvPicPr>
            <a:picLocks noChangeAspect="1"/>
          </p:cNvPicPr>
          <p:nvPr/>
        </p:nvPicPr>
        <p:blipFill>
          <a:blip r:embed="rId3"/>
          <a:stretch>
            <a:fillRect/>
          </a:stretch>
        </p:blipFill>
        <p:spPr>
          <a:xfrm>
            <a:off x="7009115" y="1950932"/>
            <a:ext cx="241300" cy="21590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615D"/>
        </a:solidFill>
        <a:effectLst/>
      </p:bgPr>
    </p:bg>
    <p:spTree>
      <p:nvGrpSpPr>
        <p:cNvPr id="1" name="Shape 408"/>
        <p:cNvGrpSpPr/>
        <p:nvPr/>
      </p:nvGrpSpPr>
      <p:grpSpPr>
        <a:xfrm>
          <a:off x="0" y="0"/>
          <a:ext cx="0" cy="0"/>
          <a:chOff x="0" y="0"/>
          <a:chExt cx="0" cy="0"/>
        </a:xfrm>
      </p:grpSpPr>
      <p:sp>
        <p:nvSpPr>
          <p:cNvPr id="409" name="Google Shape;409;p7"/>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2600"/>
              <a:buFont typeface="Arial"/>
              <a:buNone/>
            </a:pPr>
            <a:r>
              <a:rPr lang="en-US"/>
              <a:t>Answers</a:t>
            </a:r>
            <a:endParaRPr sz="2600" i="0" u="none" strike="noStrike" cap="none">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27"/>
          <p:cNvSpPr txBox="1">
            <a:spLocks noGrp="1"/>
          </p:cNvSpPr>
          <p:nvPr>
            <p:ph type="body" idx="1"/>
          </p:nvPr>
        </p:nvSpPr>
        <p:spPr>
          <a:xfrm>
            <a:off x="385625" y="985425"/>
            <a:ext cx="5962166" cy="3394500"/>
          </a:xfrm>
          <a:prstGeom prst="rect">
            <a:avLst/>
          </a:prstGeom>
          <a:noFill/>
          <a:ln>
            <a:noFill/>
          </a:ln>
        </p:spPr>
        <p:txBody>
          <a:bodyPr spcFirstLastPara="1" wrap="square" lIns="91425" tIns="91425" rIns="91425" bIns="91425" anchor="t" anchorCtr="0">
            <a:noAutofit/>
          </a:bodyPr>
          <a:lstStyle/>
          <a:p>
            <a:pPr marL="114300" lvl="0" indent="0" algn="l" rtl="0">
              <a:spcBef>
                <a:spcPts val="480"/>
              </a:spcBef>
              <a:spcAft>
                <a:spcPts val="0"/>
              </a:spcAft>
              <a:buClr>
                <a:schemeClr val="dk1"/>
              </a:buClr>
              <a:buSzPts val="1800"/>
              <a:buNone/>
            </a:pPr>
            <a:r>
              <a:rPr lang="en-US" sz="1800" dirty="0">
                <a:latin typeface="Helvetica Neue Light"/>
                <a:ea typeface="Helvetica Neue Light"/>
                <a:cs typeface="Helvetica Neue Light"/>
                <a:sym typeface="Helvetica Neue Light"/>
              </a:rPr>
              <a:t>You can share </a:t>
            </a:r>
            <a:r>
              <a:rPr lang="en-US" dirty="0">
                <a:latin typeface="Helvetica Neue Light"/>
                <a:ea typeface="Helvetica Neue Light"/>
                <a:cs typeface="Helvetica Neue Light"/>
                <a:sym typeface="Helvetica Neue Light"/>
              </a:rPr>
              <a:t>A</a:t>
            </a:r>
            <a:r>
              <a:rPr lang="en-US" sz="1800" dirty="0">
                <a:latin typeface="Helvetica Neue Light"/>
                <a:ea typeface="Helvetica Neue Light"/>
                <a:cs typeface="Helvetica Neue Light"/>
                <a:sym typeface="Helvetica Neue Light"/>
              </a:rPr>
              <a:t>nswers the same way!</a:t>
            </a:r>
            <a:endParaRPr sz="1800" dirty="0">
              <a:latin typeface="Helvetica Neue Light"/>
              <a:ea typeface="Helvetica Neue Light"/>
              <a:cs typeface="Helvetica Neue Light"/>
              <a:sym typeface="Helvetica Neue Light"/>
            </a:endParaRPr>
          </a:p>
        </p:txBody>
      </p:sp>
      <p:sp>
        <p:nvSpPr>
          <p:cNvPr id="580" name="Google Shape;580;p27"/>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2E3037"/>
              </a:buClr>
              <a:buSzPts val="1900"/>
              <a:buFont typeface="Arial"/>
              <a:buNone/>
            </a:pPr>
            <a:r>
              <a:rPr lang="en-US" dirty="0">
                <a:solidFill>
                  <a:srgbClr val="2E3037"/>
                </a:solidFill>
              </a:rPr>
              <a:t>Share Your Answer</a:t>
            </a:r>
            <a:endParaRPr dirty="0"/>
          </a:p>
        </p:txBody>
      </p:sp>
      <p:pic>
        <p:nvPicPr>
          <p:cNvPr id="581" name="Google Shape;581;p27"/>
          <p:cNvPicPr preferRelativeResize="0"/>
          <p:nvPr/>
        </p:nvPicPr>
        <p:blipFill>
          <a:blip r:embed="rId3">
            <a:alphaModFix/>
          </a:blip>
          <a:stretch>
            <a:fillRect/>
          </a:stretch>
        </p:blipFill>
        <p:spPr>
          <a:xfrm>
            <a:off x="575963" y="2066888"/>
            <a:ext cx="3873475" cy="2464939"/>
          </a:xfrm>
          <a:prstGeom prst="rect">
            <a:avLst/>
          </a:prstGeom>
          <a:noFill/>
          <a:ln w="9525" cap="flat" cmpd="sng">
            <a:solidFill>
              <a:srgbClr val="666666"/>
            </a:solidFill>
            <a:prstDash val="solid"/>
            <a:round/>
            <a:headEnd type="none" w="sm" len="sm"/>
            <a:tailEnd type="none" w="sm" len="sm"/>
          </a:ln>
        </p:spPr>
      </p:pic>
      <p:pic>
        <p:nvPicPr>
          <p:cNvPr id="2" name="Picture 1">
            <a:extLst>
              <a:ext uri="{FF2B5EF4-FFF2-40B4-BE49-F238E27FC236}">
                <a16:creationId xmlns:a16="http://schemas.microsoft.com/office/drawing/2014/main" id="{1D2A6D38-8346-C740-AF20-FC9D2B837BF8}"/>
              </a:ext>
            </a:extLst>
          </p:cNvPr>
          <p:cNvPicPr>
            <a:picLocks noChangeAspect="1"/>
          </p:cNvPicPr>
          <p:nvPr/>
        </p:nvPicPr>
        <p:blipFill rotWithShape="1">
          <a:blip r:embed="rId4"/>
          <a:srcRect r="11297"/>
          <a:stretch/>
        </p:blipFill>
        <p:spPr>
          <a:xfrm>
            <a:off x="4694564" y="1651280"/>
            <a:ext cx="4161138" cy="3051070"/>
          </a:xfrm>
          <a:prstGeom prst="rect">
            <a:avLst/>
          </a:prstGeom>
          <a:ln>
            <a:solidFill>
              <a:schemeClr val="tx1">
                <a:lumMod val="50000"/>
                <a:lumOff val="50000"/>
              </a:schemeClr>
            </a:solidFill>
          </a:ln>
        </p:spPr>
      </p:pic>
      <p:pic>
        <p:nvPicPr>
          <p:cNvPr id="10" name="Picture 9">
            <a:extLst>
              <a:ext uri="{FF2B5EF4-FFF2-40B4-BE49-F238E27FC236}">
                <a16:creationId xmlns:a16="http://schemas.microsoft.com/office/drawing/2014/main" id="{1120A18A-2944-344C-A2E6-425515709A20}"/>
              </a:ext>
            </a:extLst>
          </p:cNvPr>
          <p:cNvPicPr>
            <a:picLocks noChangeAspect="1"/>
          </p:cNvPicPr>
          <p:nvPr/>
        </p:nvPicPr>
        <p:blipFill rotWithShape="1">
          <a:blip r:embed="rId5"/>
          <a:srcRect l="24497" t="45576" r="24834" b="12422"/>
          <a:stretch/>
        </p:blipFill>
        <p:spPr>
          <a:xfrm>
            <a:off x="8162822" y="2280864"/>
            <a:ext cx="405215" cy="416847"/>
          </a:xfrm>
          <a:prstGeom prst="rect">
            <a:avLst/>
          </a:prstGeom>
        </p:spPr>
      </p:pic>
      <p:pic>
        <p:nvPicPr>
          <p:cNvPr id="8" name="Picture 7"/>
          <p:cNvPicPr>
            <a:picLocks noChangeAspect="1"/>
          </p:cNvPicPr>
          <p:nvPr/>
        </p:nvPicPr>
        <p:blipFill>
          <a:blip r:embed="rId6"/>
          <a:stretch>
            <a:fillRect/>
          </a:stretch>
        </p:blipFill>
        <p:spPr>
          <a:xfrm>
            <a:off x="8517075" y="2355850"/>
            <a:ext cx="241300" cy="215900"/>
          </a:xfrm>
          <a:prstGeom prst="rect">
            <a:avLst/>
          </a:prstGeom>
        </p:spPr>
      </p:pic>
      <p:pic>
        <p:nvPicPr>
          <p:cNvPr id="3" name="Picture 2">
            <a:extLst>
              <a:ext uri="{FF2B5EF4-FFF2-40B4-BE49-F238E27FC236}">
                <a16:creationId xmlns:a16="http://schemas.microsoft.com/office/drawing/2014/main" id="{E7915ACB-5D5A-2747-81DF-9DFFBBFAA91C}"/>
              </a:ext>
            </a:extLst>
          </p:cNvPr>
          <p:cNvPicPr>
            <a:picLocks noChangeAspect="1"/>
          </p:cNvPicPr>
          <p:nvPr/>
        </p:nvPicPr>
        <p:blipFill>
          <a:blip r:embed="rId7"/>
          <a:stretch>
            <a:fillRect/>
          </a:stretch>
        </p:blipFill>
        <p:spPr>
          <a:xfrm>
            <a:off x="635403" y="2710763"/>
            <a:ext cx="892467" cy="420365"/>
          </a:xfrm>
          <a:prstGeom prst="rect">
            <a:avLst/>
          </a:prstGeom>
        </p:spPr>
      </p:pic>
      <p:pic>
        <p:nvPicPr>
          <p:cNvPr id="9" name="Picture 8"/>
          <p:cNvPicPr>
            <a:picLocks noChangeAspect="1"/>
          </p:cNvPicPr>
          <p:nvPr/>
        </p:nvPicPr>
        <p:blipFill>
          <a:blip r:embed="rId6"/>
          <a:stretch>
            <a:fillRect/>
          </a:stretch>
        </p:blipFill>
        <p:spPr>
          <a:xfrm>
            <a:off x="1326812" y="2802463"/>
            <a:ext cx="241300" cy="215900"/>
          </a:xfrm>
          <a:prstGeom prst="rect">
            <a:avLst/>
          </a:prstGeom>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9"/>
          <p:cNvSpPr txBox="1">
            <a:spLocks noGrp="1"/>
          </p:cNvSpPr>
          <p:nvPr>
            <p:ph type="body" idx="1"/>
          </p:nvPr>
        </p:nvSpPr>
        <p:spPr>
          <a:xfrm>
            <a:off x="411122" y="899144"/>
            <a:ext cx="8576878" cy="21279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SzPts val="1800"/>
              <a:buNone/>
            </a:pPr>
            <a:r>
              <a:rPr lang="en-US" sz="1800">
                <a:latin typeface="Helvetica Neue Light"/>
                <a:ea typeface="Helvetica Neue Light"/>
                <a:cs typeface="Helvetica Neue Light"/>
                <a:sym typeface="Helvetica Neue Light"/>
              </a:rPr>
              <a:t>Share objects with </a:t>
            </a:r>
            <a:r>
              <a:rPr lang="en-US" sz="1800" dirty="0">
                <a:latin typeface="Helvetica Neue Light"/>
                <a:ea typeface="Helvetica Neue Light"/>
                <a:cs typeface="Helvetica Neue Light"/>
                <a:sym typeface="Helvetica Neue Light"/>
              </a:rPr>
              <a:t>others, with either View or Edit access.</a:t>
            </a:r>
            <a:endParaRPr sz="1800" dirty="0">
              <a:latin typeface="Helvetica Neue"/>
              <a:ea typeface="Helvetica Neue"/>
              <a:cs typeface="Helvetica Neue"/>
              <a:sym typeface="Helvetica Neue"/>
            </a:endParaRPr>
          </a:p>
        </p:txBody>
      </p:sp>
      <p:sp>
        <p:nvSpPr>
          <p:cNvPr id="432" name="Google Shape;432;p9"/>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E3037"/>
              </a:buClr>
              <a:buSzPts val="1900"/>
              <a:buFont typeface="Arial"/>
              <a:buNone/>
            </a:pPr>
            <a:r>
              <a:rPr lang="en-US" sz="2600" dirty="0">
                <a:solidFill>
                  <a:srgbClr val="2E3037"/>
                </a:solidFill>
              </a:rPr>
              <a:t>Sharing Settings</a:t>
            </a:r>
            <a:endParaRPr sz="2600" i="0" u="none" strike="noStrike" cap="none" dirty="0">
              <a:solidFill>
                <a:srgbClr val="2E3037"/>
              </a:solidFill>
            </a:endParaRPr>
          </a:p>
        </p:txBody>
      </p:sp>
      <p:sp>
        <p:nvSpPr>
          <p:cNvPr id="10" name="Chevron 9"/>
          <p:cNvSpPr/>
          <p:nvPr/>
        </p:nvSpPr>
        <p:spPr>
          <a:xfrm flipH="1">
            <a:off x="2802511" y="2138928"/>
            <a:ext cx="176455" cy="182881"/>
          </a:xfrm>
          <a:prstGeom prst="chevro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19439" y="1399771"/>
            <a:ext cx="5705121" cy="3092522"/>
          </a:xfrm>
          <a:prstGeom prst="rect">
            <a:avLst/>
          </a:prstGeom>
          <a:ln>
            <a:solidFill>
              <a:schemeClr val="tx1">
                <a:lumMod val="50000"/>
                <a:lumOff val="50000"/>
              </a:schemeClr>
            </a:solidFill>
          </a:ln>
        </p:spPr>
      </p:pic>
      <p:pic>
        <p:nvPicPr>
          <p:cNvPr id="11" name="Picture 10">
            <a:extLst>
              <a:ext uri="{FF2B5EF4-FFF2-40B4-BE49-F238E27FC236}">
                <a16:creationId xmlns:a16="http://schemas.microsoft.com/office/drawing/2014/main" id="{AB990C10-36DF-974F-99E4-F2D64CD6F8EB}"/>
              </a:ext>
            </a:extLst>
          </p:cNvPr>
          <p:cNvPicPr>
            <a:picLocks noChangeAspect="1"/>
          </p:cNvPicPr>
          <p:nvPr/>
        </p:nvPicPr>
        <p:blipFill rotWithShape="1">
          <a:blip r:embed="rId3">
            <a:extLst>
              <a:ext uri="{28A0092B-C50C-407E-A947-70E740481C1C}">
                <a14:useLocalDpi xmlns:a14="http://schemas.microsoft.com/office/drawing/2010/main"/>
              </a:ext>
            </a:extLst>
          </a:blip>
          <a:srcRect t="84470"/>
          <a:stretch/>
        </p:blipFill>
        <p:spPr>
          <a:xfrm>
            <a:off x="1719438" y="4464054"/>
            <a:ext cx="5705121" cy="480266"/>
          </a:xfrm>
          <a:prstGeom prst="rect">
            <a:avLst/>
          </a:prstGeom>
          <a:ln>
            <a:solidFill>
              <a:schemeClr val="tx1">
                <a:lumMod val="50000"/>
                <a:lumOff val="50000"/>
              </a:schemeClr>
            </a:solidFill>
          </a:ln>
        </p:spPr>
      </p:pic>
      <p:pic>
        <p:nvPicPr>
          <p:cNvPr id="3" name="Picture 2">
            <a:extLst>
              <a:ext uri="{FF2B5EF4-FFF2-40B4-BE49-F238E27FC236}">
                <a16:creationId xmlns:a16="http://schemas.microsoft.com/office/drawing/2014/main" id="{3E47D9A9-0C90-F34F-BE16-4D453FBD4EC5}"/>
              </a:ext>
            </a:extLst>
          </p:cNvPr>
          <p:cNvPicPr>
            <a:picLocks noChangeAspect="1"/>
          </p:cNvPicPr>
          <p:nvPr/>
        </p:nvPicPr>
        <p:blipFill rotWithShape="1">
          <a:blip r:embed="rId4"/>
          <a:srcRect l="1103" t="67980" r="9934" b="13266"/>
          <a:stretch/>
        </p:blipFill>
        <p:spPr>
          <a:xfrm>
            <a:off x="1719437" y="3527672"/>
            <a:ext cx="5705121" cy="964622"/>
          </a:xfrm>
          <a:prstGeom prst="rect">
            <a:avLst/>
          </a:prstGeom>
        </p:spPr>
      </p:pic>
      <p:pic>
        <p:nvPicPr>
          <p:cNvPr id="5" name="Picture 4">
            <a:extLst>
              <a:ext uri="{FF2B5EF4-FFF2-40B4-BE49-F238E27FC236}">
                <a16:creationId xmlns:a16="http://schemas.microsoft.com/office/drawing/2014/main" id="{101D43AB-01CA-7F44-9DAA-6B2E931826C1}"/>
              </a:ext>
            </a:extLst>
          </p:cNvPr>
          <p:cNvPicPr>
            <a:picLocks noChangeAspect="1"/>
          </p:cNvPicPr>
          <p:nvPr/>
        </p:nvPicPr>
        <p:blipFill rotWithShape="1">
          <a:blip r:embed="rId5"/>
          <a:srcRect l="23608" t="40581" r="20967" b="6428"/>
          <a:stretch/>
        </p:blipFill>
        <p:spPr>
          <a:xfrm>
            <a:off x="979808" y="1769302"/>
            <a:ext cx="555672" cy="659301"/>
          </a:xfrm>
          <a:prstGeom prst="rect">
            <a:avLst/>
          </a:prstGeom>
        </p:spPr>
      </p:pic>
      <p:sp>
        <p:nvSpPr>
          <p:cNvPr id="9" name="Text Placeholder 2"/>
          <p:cNvSpPr txBox="1">
            <a:spLocks/>
          </p:cNvSpPr>
          <p:nvPr/>
        </p:nvSpPr>
        <p:spPr>
          <a:xfrm>
            <a:off x="7209824" y="2946216"/>
            <a:ext cx="1818365" cy="581456"/>
          </a:xfrm>
          <a:prstGeom prst="rect">
            <a:avLst/>
          </a:prstGeom>
          <a:solidFill>
            <a:schemeClr val="bg1"/>
          </a:solidFill>
          <a:ln>
            <a:noFill/>
          </a:ln>
        </p:spPr>
        <p:txBody>
          <a:bodyPr spcFirstLastPara="1" wrap="square" lIns="81625" tIns="40800" rIns="81625" bIns="408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ClrTx/>
              <a:buSzTx/>
              <a:buFontTx/>
              <a:buNone/>
              <a:defRPr/>
            </a:pPr>
            <a:r>
              <a:rPr lang="en-US" dirty="0">
                <a:latin typeface="Helvetica Neue Light" charset="0"/>
                <a:ea typeface="Helvetica Neue Light" charset="0"/>
                <a:cs typeface="Helvetica Neue Light" charset="0"/>
              </a:rPr>
              <a:t>Allow others to either View or Edit.</a:t>
            </a:r>
            <a:endParaRPr lang="en-US" dirty="0"/>
          </a:p>
          <a:p>
            <a:pPr marL="0" indent="0">
              <a:spcBef>
                <a:spcPts val="0"/>
              </a:spcBef>
              <a:buClrTx/>
              <a:buSzTx/>
              <a:buFontTx/>
              <a:buNone/>
              <a:defRPr/>
            </a:pPr>
            <a:endParaRPr lang="en-US" dirty="0"/>
          </a:p>
        </p:txBody>
      </p:sp>
      <p:pic>
        <p:nvPicPr>
          <p:cNvPr id="12" name="Picture 11">
            <a:extLst>
              <a:ext uri="{FF2B5EF4-FFF2-40B4-BE49-F238E27FC236}">
                <a16:creationId xmlns:a16="http://schemas.microsoft.com/office/drawing/2014/main" id="{D99DCB82-B44C-FD45-AC1F-54D42A4B0DC8}"/>
              </a:ext>
            </a:extLst>
          </p:cNvPr>
          <p:cNvPicPr>
            <a:picLocks noChangeAspect="1"/>
          </p:cNvPicPr>
          <p:nvPr/>
        </p:nvPicPr>
        <p:blipFill rotWithShape="1">
          <a:blip r:embed="rId5"/>
          <a:srcRect r="6934" b="60152"/>
          <a:stretch/>
        </p:blipFill>
        <p:spPr>
          <a:xfrm>
            <a:off x="884682" y="1488180"/>
            <a:ext cx="713443" cy="379084"/>
          </a:xfrm>
          <a:prstGeom prst="rect">
            <a:avLst/>
          </a:prstGeom>
        </p:spPr>
      </p:pic>
    </p:spTree>
    <p:extLst>
      <p:ext uri="{BB962C8B-B14F-4D97-AF65-F5344CB8AC3E}">
        <p14:creationId xmlns:p14="http://schemas.microsoft.com/office/powerpoint/2010/main" val="21230956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615D"/>
        </a:solidFill>
        <a:effectLst/>
      </p:bgPr>
    </p:bg>
    <p:spTree>
      <p:nvGrpSpPr>
        <p:cNvPr id="1" name="Shape 588"/>
        <p:cNvGrpSpPr/>
        <p:nvPr/>
      </p:nvGrpSpPr>
      <p:grpSpPr>
        <a:xfrm>
          <a:off x="0" y="0"/>
          <a:ext cx="0" cy="0"/>
          <a:chOff x="0" y="0"/>
          <a:chExt cx="0" cy="0"/>
        </a:xfrm>
      </p:grpSpPr>
      <p:sp>
        <p:nvSpPr>
          <p:cNvPr id="589" name="Google Shape;589;p28"/>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2600"/>
              <a:buFont typeface="Arial"/>
              <a:buNone/>
            </a:pPr>
            <a:r>
              <a:rPr lang="en-US"/>
              <a:t>Data Sources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29"/>
          <p:cNvSpPr txBox="1">
            <a:spLocks noGrp="1"/>
          </p:cNvSpPr>
          <p:nvPr>
            <p:ph type="title"/>
          </p:nvPr>
        </p:nvSpPr>
        <p:spPr>
          <a:xfrm>
            <a:off x="196070" y="275816"/>
            <a:ext cx="8490730" cy="47982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900"/>
              <a:buFont typeface="Arial"/>
              <a:buNone/>
            </a:pPr>
            <a:r>
              <a:rPr lang="en-US" dirty="0"/>
              <a:t>Data</a:t>
            </a:r>
            <a:endParaRPr sz="2600" i="0" u="none" strike="noStrike" cap="none" dirty="0">
              <a:solidFill>
                <a:schemeClr val="dk1"/>
              </a:solidFill>
            </a:endParaRPr>
          </a:p>
        </p:txBody>
      </p:sp>
      <p:sp>
        <p:nvSpPr>
          <p:cNvPr id="596" name="Google Shape;596;p29"/>
          <p:cNvSpPr txBox="1"/>
          <p:nvPr/>
        </p:nvSpPr>
        <p:spPr>
          <a:xfrm>
            <a:off x="306325" y="1120552"/>
            <a:ext cx="7643400" cy="186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dk1"/>
                </a:solidFill>
                <a:latin typeface="Helvetica Light" charset="0"/>
                <a:ea typeface="Helvetica Light" charset="0"/>
                <a:cs typeface="Helvetica Light" charset="0"/>
                <a:sym typeface="Helvetica Neue"/>
              </a:rPr>
              <a:t>Cho</a:t>
            </a:r>
            <a:r>
              <a:rPr lang="en-US" sz="1800" dirty="0">
                <a:solidFill>
                  <a:schemeClr val="dk1"/>
                </a:solidFill>
                <a:latin typeface="Helvetica Light" charset="0"/>
                <a:ea typeface="Helvetica Light" charset="0"/>
                <a:cs typeface="Helvetica Light" charset="0"/>
                <a:sym typeface="Helvetica Neue"/>
              </a:rPr>
              <a:t>ose Data for a list of</a:t>
            </a:r>
            <a:r>
              <a:rPr lang="en-US" sz="1800" u="none" strike="noStrike" cap="none" dirty="0">
                <a:solidFill>
                  <a:schemeClr val="dk1"/>
                </a:solidFill>
                <a:latin typeface="Helvetica Light" charset="0"/>
                <a:ea typeface="Helvetica Light" charset="0"/>
                <a:cs typeface="Helvetica Light" charset="0"/>
                <a:sym typeface="Helvetica Neue"/>
              </a:rPr>
              <a:t> all data sources (not all may be searchable)</a:t>
            </a:r>
            <a:endParaRPr sz="1800" u="none" strike="noStrike" cap="none" dirty="0">
              <a:solidFill>
                <a:schemeClr val="dk1"/>
              </a:solidFill>
              <a:latin typeface="Helvetica Light" charset="0"/>
              <a:ea typeface="Helvetica Light" charset="0"/>
              <a:cs typeface="Helvetica Light" charset="0"/>
              <a:sym typeface="Helvetica Neue"/>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Helvetica Neue"/>
              <a:ea typeface="Helvetica Neue"/>
              <a:cs typeface="Helvetica Neue"/>
              <a:sym typeface="Helvetica Neue"/>
            </a:endParaRPr>
          </a:p>
        </p:txBody>
      </p:sp>
      <p:pic>
        <p:nvPicPr>
          <p:cNvPr id="597" name="Google Shape;597;p29"/>
          <p:cNvPicPr preferRelativeResize="0"/>
          <p:nvPr/>
        </p:nvPicPr>
        <p:blipFill>
          <a:blip r:embed="rId3">
            <a:alphaModFix/>
          </a:blip>
          <a:stretch>
            <a:fillRect/>
          </a:stretch>
        </p:blipFill>
        <p:spPr>
          <a:xfrm>
            <a:off x="306325" y="1639200"/>
            <a:ext cx="3664372" cy="1865099"/>
          </a:xfrm>
          <a:prstGeom prst="rect">
            <a:avLst/>
          </a:prstGeom>
          <a:noFill/>
          <a:ln w="9525" cap="flat" cmpd="sng">
            <a:solidFill>
              <a:srgbClr val="666666"/>
            </a:solidFill>
            <a:prstDash val="solid"/>
            <a:round/>
            <a:headEnd type="none" w="sm" len="sm"/>
            <a:tailEnd type="none" w="sm" len="sm"/>
          </a:ln>
        </p:spPr>
      </p:pic>
      <p:pic>
        <p:nvPicPr>
          <p:cNvPr id="598" name="Google Shape;598;p29"/>
          <p:cNvPicPr preferRelativeResize="0"/>
          <p:nvPr/>
        </p:nvPicPr>
        <p:blipFill>
          <a:blip r:embed="rId4">
            <a:alphaModFix/>
          </a:blip>
          <a:stretch>
            <a:fillRect/>
          </a:stretch>
        </p:blipFill>
        <p:spPr>
          <a:xfrm>
            <a:off x="4258902" y="1639200"/>
            <a:ext cx="4548550" cy="2978076"/>
          </a:xfrm>
          <a:prstGeom prst="rect">
            <a:avLst/>
          </a:prstGeom>
          <a:noFill/>
          <a:ln w="9525" cap="flat" cmpd="sng">
            <a:solidFill>
              <a:srgbClr val="666666"/>
            </a:solidFill>
            <a:prstDash val="solid"/>
            <a:round/>
            <a:headEnd type="none" w="sm" len="sm"/>
            <a:tailEnd type="none" w="sm" len="sm"/>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graphicFrame>
        <p:nvGraphicFramePr>
          <p:cNvPr id="604" name="Google Shape;604;p31"/>
          <p:cNvGraphicFramePr/>
          <p:nvPr>
            <p:extLst>
              <p:ext uri="{D42A27DB-BD31-4B8C-83A1-F6EECF244321}">
                <p14:modId xmlns:p14="http://schemas.microsoft.com/office/powerpoint/2010/main" val="1610276071"/>
              </p:ext>
            </p:extLst>
          </p:nvPr>
        </p:nvGraphicFramePr>
        <p:xfrm>
          <a:off x="894623" y="1524850"/>
          <a:ext cx="7371525" cy="2957625"/>
        </p:xfrm>
        <a:graphic>
          <a:graphicData uri="http://schemas.openxmlformats.org/drawingml/2006/table">
            <a:tbl>
              <a:tblPr>
                <a:noFill/>
                <a:tableStyleId>{6F3734AF-D290-4C40-991E-0640499F3FFD}</a:tableStyleId>
              </a:tblPr>
              <a:tblGrid>
                <a:gridCol w="1395700">
                  <a:extLst>
                    <a:ext uri="{9D8B030D-6E8A-4147-A177-3AD203B41FA5}">
                      <a16:colId xmlns:a16="http://schemas.microsoft.com/office/drawing/2014/main" val="20000"/>
                    </a:ext>
                  </a:extLst>
                </a:gridCol>
                <a:gridCol w="2715925">
                  <a:extLst>
                    <a:ext uri="{9D8B030D-6E8A-4147-A177-3AD203B41FA5}">
                      <a16:colId xmlns:a16="http://schemas.microsoft.com/office/drawing/2014/main" val="20001"/>
                    </a:ext>
                  </a:extLst>
                </a:gridCol>
                <a:gridCol w="1629950">
                  <a:extLst>
                    <a:ext uri="{9D8B030D-6E8A-4147-A177-3AD203B41FA5}">
                      <a16:colId xmlns:a16="http://schemas.microsoft.com/office/drawing/2014/main" val="20002"/>
                    </a:ext>
                  </a:extLst>
                </a:gridCol>
                <a:gridCol w="1629950">
                  <a:extLst>
                    <a:ext uri="{9D8B030D-6E8A-4147-A177-3AD203B41FA5}">
                      <a16:colId xmlns:a16="http://schemas.microsoft.com/office/drawing/2014/main" val="20003"/>
                    </a:ext>
                  </a:extLst>
                </a:gridCol>
              </a:tblGrid>
              <a:tr h="445075">
                <a:tc>
                  <a:txBody>
                    <a:bodyPr/>
                    <a:lstStyle/>
                    <a:p>
                      <a:pPr marL="0" marR="0" lvl="0" indent="0" algn="l" rtl="0">
                        <a:spcBef>
                          <a:spcPts val="0"/>
                        </a:spcBef>
                        <a:spcAft>
                          <a:spcPts val="0"/>
                        </a:spcAft>
                        <a:buClr>
                          <a:srgbClr val="FFFFFF"/>
                        </a:buClr>
                        <a:buSzPts val="1600"/>
                        <a:buFont typeface="Helvetica Neue"/>
                        <a:buNone/>
                      </a:pPr>
                      <a:r>
                        <a:rPr lang="en-US" sz="1600" u="none" strike="noStrike" cap="none" dirty="0">
                          <a:solidFill>
                            <a:srgbClr val="FFFFFF"/>
                          </a:solidFill>
                          <a:latin typeface="Helvetica Neue Light"/>
                          <a:ea typeface="Helvetica Neue Light"/>
                          <a:cs typeface="Helvetica Neue Light"/>
                          <a:sym typeface="Helvetica Neue Light"/>
                        </a:rPr>
                        <a:t>Name</a:t>
                      </a:r>
                      <a:endParaRPr sz="1600" u="none" strike="noStrike" cap="none" dirty="0">
                        <a:solidFill>
                          <a:srgbClr val="FFFFFF"/>
                        </a:solidFill>
                        <a:latin typeface="Helvetica Neue Light"/>
                        <a:ea typeface="Helvetica Neue Light"/>
                        <a:cs typeface="Helvetica Neue Light"/>
                        <a:sym typeface="Helvetica Neue Ligh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l" rtl="0">
                        <a:spcBef>
                          <a:spcPts val="0"/>
                        </a:spcBef>
                        <a:spcAft>
                          <a:spcPts val="0"/>
                        </a:spcAft>
                        <a:buClr>
                          <a:srgbClr val="FFFFFF"/>
                        </a:buClr>
                        <a:buSzPts val="1600"/>
                        <a:buFont typeface="Helvetica Neue"/>
                        <a:buNone/>
                      </a:pPr>
                      <a:r>
                        <a:rPr lang="en-US" sz="1600" u="none" strike="noStrike" cap="none">
                          <a:solidFill>
                            <a:srgbClr val="FFFFFF"/>
                          </a:solidFill>
                          <a:latin typeface="Helvetica Neue Light"/>
                          <a:ea typeface="Helvetica Neue Light"/>
                          <a:cs typeface="Helvetica Neue Light"/>
                          <a:sym typeface="Helvetica Neue Light"/>
                        </a:rPr>
                        <a:t>Definition</a:t>
                      </a:r>
                      <a:endParaRPr sz="1600" u="none" strike="noStrike" cap="none">
                        <a:solidFill>
                          <a:srgbClr val="FFFFFF"/>
                        </a:solidFill>
                        <a:latin typeface="Helvetica Neue Light"/>
                        <a:ea typeface="Helvetica Neue Light"/>
                        <a:cs typeface="Helvetica Neue Light"/>
                        <a:sym typeface="Helvetica Neue Ligh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l" rtl="0">
                        <a:spcBef>
                          <a:spcPts val="0"/>
                        </a:spcBef>
                        <a:spcAft>
                          <a:spcPts val="0"/>
                        </a:spcAft>
                        <a:buClr>
                          <a:srgbClr val="FFFFFF"/>
                        </a:buClr>
                        <a:buSzPts val="1600"/>
                        <a:buFont typeface="Helvetica Neue"/>
                        <a:buNone/>
                      </a:pPr>
                      <a:r>
                        <a:rPr lang="en-US" sz="1600" u="none" strike="noStrike" cap="none">
                          <a:solidFill>
                            <a:srgbClr val="FFFFFF"/>
                          </a:solidFill>
                          <a:latin typeface="Helvetica Neue Light"/>
                          <a:ea typeface="Helvetica Neue Light"/>
                          <a:cs typeface="Helvetica Neue Light"/>
                          <a:sym typeface="Helvetica Neue Light"/>
                        </a:rPr>
                        <a:t>Created By</a:t>
                      </a:r>
                      <a:endParaRPr sz="1600" u="none" strike="noStrike" cap="none">
                        <a:solidFill>
                          <a:srgbClr val="FFFFFF"/>
                        </a:solidFill>
                        <a:latin typeface="Helvetica Neue Light"/>
                        <a:ea typeface="Helvetica Neue Light"/>
                        <a:cs typeface="Helvetica Neue Light"/>
                        <a:sym typeface="Helvetica Neue Ligh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l" rtl="0">
                        <a:spcBef>
                          <a:spcPts val="0"/>
                        </a:spcBef>
                        <a:spcAft>
                          <a:spcPts val="0"/>
                        </a:spcAft>
                        <a:buClr>
                          <a:srgbClr val="FFFFFF"/>
                        </a:buClr>
                        <a:buSzPts val="1600"/>
                        <a:buFont typeface="Helvetica Neue"/>
                        <a:buNone/>
                      </a:pPr>
                      <a:r>
                        <a:rPr lang="en-US" sz="1600" u="none" strike="noStrike" cap="none">
                          <a:solidFill>
                            <a:srgbClr val="FFFFFF"/>
                          </a:solidFill>
                          <a:latin typeface="Helvetica Neue Light"/>
                          <a:ea typeface="Helvetica Neue Light"/>
                          <a:cs typeface="Helvetica Neue Light"/>
                          <a:sym typeface="Helvetica Neue Light"/>
                        </a:rPr>
                        <a:t>Used By</a:t>
                      </a:r>
                      <a:endParaRPr sz="1600" u="none" strike="noStrike" cap="none">
                        <a:solidFill>
                          <a:srgbClr val="FFFFFF"/>
                        </a:solidFill>
                        <a:latin typeface="Helvetica Neue Light"/>
                        <a:ea typeface="Helvetica Neue Light"/>
                        <a:cs typeface="Helvetica Neue Light"/>
                        <a:sym typeface="Helvetica Neue Ligh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625100">
                <a:tc>
                  <a:txBody>
                    <a:bodyPr/>
                    <a:lstStyle/>
                    <a:p>
                      <a:pPr marL="0" marR="0" lvl="0" indent="0" algn="l" rtl="0">
                        <a:spcBef>
                          <a:spcPts val="0"/>
                        </a:spcBef>
                        <a:spcAft>
                          <a:spcPts val="0"/>
                        </a:spcAft>
                        <a:buClr>
                          <a:schemeClr val="dk1"/>
                        </a:buClr>
                        <a:buSzPts val="1400"/>
                        <a:buFont typeface="Helvetica Neue"/>
                        <a:buNone/>
                      </a:pPr>
                      <a:r>
                        <a:rPr lang="en-US" sz="1400" u="none" strike="noStrike" cap="none">
                          <a:latin typeface="Helvetica Neue Light"/>
                          <a:ea typeface="Helvetica Neue Light"/>
                          <a:cs typeface="Helvetica Neue Light"/>
                          <a:sym typeface="Helvetica Neue Light"/>
                        </a:rPr>
                        <a:t>Table</a:t>
                      </a:r>
                      <a:endParaRPr sz="1400" u="none" strike="noStrike" cap="none">
                        <a:latin typeface="Helvetica Neue Light"/>
                        <a:ea typeface="Helvetica Neue Light"/>
                        <a:cs typeface="Helvetica Neue Light"/>
                        <a:sym typeface="Helvetica Neue Light"/>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400"/>
                        <a:buFont typeface="Helvetica Neue"/>
                        <a:buNone/>
                      </a:pPr>
                      <a:r>
                        <a:rPr lang="en-US" sz="1400" u="none" strike="noStrike" cap="none" dirty="0">
                          <a:latin typeface="Helvetica Neue Light"/>
                          <a:ea typeface="Helvetica Neue Light"/>
                          <a:cs typeface="Helvetica Neue Light"/>
                          <a:sym typeface="Helvetica Neue Light"/>
                        </a:rPr>
                        <a:t>Raw tables loaded by an Administrator</a:t>
                      </a:r>
                      <a:endParaRPr sz="1400" u="none" strike="noStrike" cap="none" dirty="0">
                        <a:latin typeface="Helvetica Neue Light"/>
                        <a:ea typeface="Helvetica Neue Light"/>
                        <a:cs typeface="Helvetica Neue Light"/>
                        <a:sym typeface="Helvetica Neue Ligh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400"/>
                        <a:buFont typeface="Helvetica Neue"/>
                        <a:buNone/>
                      </a:pPr>
                      <a:r>
                        <a:rPr lang="en-US" sz="1400" u="none" strike="noStrike" cap="none">
                          <a:latin typeface="Helvetica Neue Light"/>
                          <a:ea typeface="Helvetica Neue Light"/>
                          <a:cs typeface="Helvetica Neue Light"/>
                          <a:sym typeface="Helvetica Neue Light"/>
                        </a:rPr>
                        <a:t>Administrators</a:t>
                      </a:r>
                      <a:endParaRPr sz="1400" u="none" strike="noStrike" cap="none">
                        <a:latin typeface="Helvetica Neue Light"/>
                        <a:ea typeface="Helvetica Neue Light"/>
                        <a:cs typeface="Helvetica Neue Light"/>
                        <a:sym typeface="Helvetica Neue Light"/>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100"/>
                        <a:buFont typeface="Arial"/>
                        <a:buNone/>
                      </a:pPr>
                      <a:r>
                        <a:rPr lang="en-US" sz="1400" u="none" strike="noStrike" cap="none">
                          <a:solidFill>
                            <a:schemeClr val="dk1"/>
                          </a:solidFill>
                          <a:latin typeface="Helvetica Neue Light"/>
                          <a:ea typeface="Helvetica Neue Light"/>
                          <a:cs typeface="Helvetica Neue Light"/>
                          <a:sym typeface="Helvetica Neue Light"/>
                        </a:rPr>
                        <a:t>Administrators</a:t>
                      </a:r>
                      <a:endParaRPr sz="1400" u="none" strike="noStrike" cap="none">
                        <a:latin typeface="Helvetica Neue Light"/>
                        <a:ea typeface="Helvetica Neue Light"/>
                        <a:cs typeface="Helvetica Neue Light"/>
                        <a:sym typeface="Helvetica Neue Light"/>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25100">
                <a:tc>
                  <a:txBody>
                    <a:bodyPr/>
                    <a:lstStyle/>
                    <a:p>
                      <a:pPr marL="0" marR="0" lvl="0" indent="0" algn="l" rtl="0">
                        <a:spcBef>
                          <a:spcPts val="0"/>
                        </a:spcBef>
                        <a:spcAft>
                          <a:spcPts val="0"/>
                        </a:spcAft>
                        <a:buClr>
                          <a:schemeClr val="dk1"/>
                        </a:buClr>
                        <a:buSzPts val="1400"/>
                        <a:buFont typeface="Helvetica Neue"/>
                        <a:buNone/>
                      </a:pPr>
                      <a:r>
                        <a:rPr lang="en-US" sz="1400" u="none" strike="noStrike" cap="none">
                          <a:latin typeface="Helvetica Neue Light"/>
                          <a:ea typeface="Helvetica Neue Light"/>
                          <a:cs typeface="Helvetica Neue Light"/>
                          <a:sym typeface="Helvetica Neue Light"/>
                        </a:rPr>
                        <a:t>Worksheet</a:t>
                      </a:r>
                      <a:endParaRPr sz="1400" u="none" strike="noStrike" cap="none">
                        <a:latin typeface="Helvetica Neue Light"/>
                        <a:ea typeface="Helvetica Neue Light"/>
                        <a:cs typeface="Helvetica Neue Light"/>
                        <a:sym typeface="Helvetica Neue Light"/>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400"/>
                        <a:buFont typeface="Helvetica Neue"/>
                        <a:buNone/>
                      </a:pPr>
                      <a:r>
                        <a:rPr lang="en-US" sz="1400" u="none" strike="noStrike" cap="none" dirty="0">
                          <a:latin typeface="Helvetica Neue Light"/>
                          <a:ea typeface="Helvetica Neue Light"/>
                          <a:cs typeface="Helvetica Neue Light"/>
                          <a:sym typeface="Helvetica Neue Light"/>
                        </a:rPr>
                        <a:t>Collection of related tables, optimized for searching</a:t>
                      </a:r>
                      <a:endParaRPr sz="1400" u="none" strike="noStrike" cap="none" dirty="0">
                        <a:latin typeface="Helvetica Neue Light"/>
                        <a:ea typeface="Helvetica Neue Light"/>
                        <a:cs typeface="Helvetica Neue Light"/>
                        <a:sym typeface="Helvetica Neue Ligh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400"/>
                        <a:buFont typeface="Helvetica Neue"/>
                        <a:buNone/>
                      </a:pPr>
                      <a:r>
                        <a:rPr lang="en-US" sz="1400" u="none" strike="noStrike" cap="none">
                          <a:latin typeface="Helvetica Neue Light"/>
                          <a:ea typeface="Helvetica Neue Light"/>
                          <a:cs typeface="Helvetica Neue Light"/>
                          <a:sym typeface="Helvetica Neue Light"/>
                        </a:rPr>
                        <a:t>Anyone</a:t>
                      </a:r>
                      <a:endParaRPr sz="1400" u="none" strike="noStrike" cap="none">
                        <a:latin typeface="Helvetica Neue Light"/>
                        <a:ea typeface="Helvetica Neue Light"/>
                        <a:cs typeface="Helvetica Neue Light"/>
                        <a:sym typeface="Helvetica Neue Light"/>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100"/>
                        <a:buFont typeface="Arial"/>
                        <a:buNone/>
                      </a:pPr>
                      <a:r>
                        <a:rPr lang="en-US" sz="1400" u="none" strike="noStrike" cap="none" dirty="0">
                          <a:solidFill>
                            <a:schemeClr val="dk1"/>
                          </a:solidFill>
                          <a:latin typeface="Helvetica Neue Light"/>
                          <a:ea typeface="Helvetica Neue Light"/>
                          <a:cs typeface="Helvetica Neue Light"/>
                          <a:sym typeface="Helvetica Neue Light"/>
                        </a:rPr>
                        <a:t>Anyone it’s shared with</a:t>
                      </a:r>
                      <a:endParaRPr sz="1400" u="none" strike="noStrike" cap="none" dirty="0">
                        <a:latin typeface="Helvetica Neue Light"/>
                        <a:ea typeface="Helvetica Neue Light"/>
                        <a:cs typeface="Helvetica Neue Light"/>
                        <a:sym typeface="Helvetica Neue Light"/>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31175">
                <a:tc>
                  <a:txBody>
                    <a:bodyPr/>
                    <a:lstStyle/>
                    <a:p>
                      <a:pPr marL="0" marR="0" lvl="0" indent="0" algn="l" rtl="0">
                        <a:spcBef>
                          <a:spcPts val="0"/>
                        </a:spcBef>
                        <a:spcAft>
                          <a:spcPts val="0"/>
                        </a:spcAft>
                        <a:buClr>
                          <a:schemeClr val="dk1"/>
                        </a:buClr>
                        <a:buSzPts val="1400"/>
                        <a:buFont typeface="Helvetica Neue"/>
                        <a:buNone/>
                      </a:pPr>
                      <a:r>
                        <a:rPr lang="en-US" sz="1400" u="none" strike="noStrike" cap="none">
                          <a:latin typeface="Helvetica Neue Light"/>
                          <a:ea typeface="Helvetica Neue Light"/>
                          <a:cs typeface="Helvetica Neue Light"/>
                          <a:sym typeface="Helvetica Neue Light"/>
                        </a:rPr>
                        <a:t>User Imported</a:t>
                      </a:r>
                      <a:endParaRPr sz="1400" u="none" strike="noStrike" cap="none">
                        <a:latin typeface="Helvetica Neue Light"/>
                        <a:ea typeface="Helvetica Neue Light"/>
                        <a:cs typeface="Helvetica Neue Light"/>
                        <a:sym typeface="Helvetica Neue Light"/>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400"/>
                        <a:buFont typeface="Helvetica Neue"/>
                        <a:buNone/>
                      </a:pPr>
                      <a:r>
                        <a:rPr lang="en-US" sz="1400" u="none" strike="noStrike" cap="none" dirty="0">
                          <a:latin typeface="Helvetica Neue Light"/>
                          <a:ea typeface="Helvetica Neue Light"/>
                          <a:cs typeface="Helvetica Neue Light"/>
                          <a:sym typeface="Helvetica Neue Light"/>
                        </a:rPr>
                        <a:t>Table uploaded by a user through the Web browser</a:t>
                      </a:r>
                      <a:endParaRPr sz="1400" u="none" strike="noStrike" cap="none" dirty="0">
                        <a:latin typeface="Helvetica Neue Light"/>
                        <a:ea typeface="Helvetica Neue Light"/>
                        <a:cs typeface="Helvetica Neue Light"/>
                        <a:sym typeface="Helvetica Neue Ligh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400"/>
                        <a:buFont typeface="Helvetica Neue"/>
                        <a:buNone/>
                      </a:pPr>
                      <a:r>
                        <a:rPr lang="en-US" sz="1400" u="none" strike="noStrike" cap="none">
                          <a:latin typeface="Helvetica Neue Light"/>
                          <a:ea typeface="Helvetica Neue Light"/>
                          <a:cs typeface="Helvetica Neue Light"/>
                          <a:sym typeface="Helvetica Neue Light"/>
                        </a:rPr>
                        <a:t>Anyone</a:t>
                      </a:r>
                      <a:endParaRPr sz="1400" u="none" strike="noStrike" cap="none">
                        <a:latin typeface="Helvetica Neue Light"/>
                        <a:ea typeface="Helvetica Neue Light"/>
                        <a:cs typeface="Helvetica Neue Light"/>
                        <a:sym typeface="Helvetica Neue Light"/>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400"/>
                        <a:buFont typeface="Helvetica Neue"/>
                        <a:buNone/>
                      </a:pPr>
                      <a:r>
                        <a:rPr lang="en-US" sz="1400" u="none" strike="noStrike" cap="none" dirty="0">
                          <a:latin typeface="Helvetica Neue Light"/>
                          <a:ea typeface="Helvetica Neue Light"/>
                          <a:cs typeface="Helvetica Neue Light"/>
                          <a:sym typeface="Helvetica Neue Light"/>
                        </a:rPr>
                        <a:t>Anyone it’s shared with</a:t>
                      </a:r>
                      <a:endParaRPr sz="1400" u="none" strike="noStrike" cap="none" dirty="0">
                        <a:latin typeface="Helvetica Neue Light"/>
                        <a:ea typeface="Helvetica Neue Light"/>
                        <a:cs typeface="Helvetica Neue Light"/>
                        <a:sym typeface="Helvetica Neue Light"/>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31175">
                <a:tc>
                  <a:txBody>
                    <a:bodyPr/>
                    <a:lstStyle/>
                    <a:p>
                      <a:pPr marL="0" marR="0" lvl="0" indent="0" algn="l" rtl="0">
                        <a:spcBef>
                          <a:spcPts val="0"/>
                        </a:spcBef>
                        <a:spcAft>
                          <a:spcPts val="0"/>
                        </a:spcAft>
                        <a:buClr>
                          <a:schemeClr val="dk1"/>
                        </a:buClr>
                        <a:buSzPts val="1400"/>
                        <a:buFont typeface="Helvetica Neue"/>
                        <a:buNone/>
                      </a:pPr>
                      <a:r>
                        <a:rPr lang="en-US" sz="1400" u="none" strike="noStrike" cap="none">
                          <a:latin typeface="Helvetica Neue Light"/>
                          <a:ea typeface="Helvetica Neue Light"/>
                          <a:cs typeface="Helvetica Neue Light"/>
                          <a:sym typeface="Helvetica Neue Light"/>
                        </a:rPr>
                        <a:t>View</a:t>
                      </a:r>
                      <a:endParaRPr sz="1400" u="none" strike="noStrike" cap="none">
                        <a:latin typeface="Helvetica Neue Light"/>
                        <a:ea typeface="Helvetica Neue Light"/>
                        <a:cs typeface="Helvetica Neue Light"/>
                        <a:sym typeface="Helvetica Neue Light"/>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400"/>
                        <a:buFont typeface="Helvetica Neue"/>
                        <a:buNone/>
                      </a:pPr>
                      <a:r>
                        <a:rPr lang="en-US" sz="1400" u="none" strike="noStrike" cap="none">
                          <a:latin typeface="Helvetica Neue Light"/>
                          <a:ea typeface="Helvetica Neue Light"/>
                          <a:cs typeface="Helvetica Neue Light"/>
                          <a:sym typeface="Helvetica Neue Light"/>
                        </a:rPr>
                        <a:t>A prior search saved as a data source</a:t>
                      </a:r>
                      <a:endParaRPr sz="1400" u="none" strike="noStrike" cap="none">
                        <a:latin typeface="Helvetica Neue Light"/>
                        <a:ea typeface="Helvetica Neue Light"/>
                        <a:cs typeface="Helvetica Neue Light"/>
                        <a:sym typeface="Helvetica Neue Ligh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400"/>
                        <a:buFont typeface="Helvetica Neue"/>
                        <a:buNone/>
                      </a:pPr>
                      <a:r>
                        <a:rPr lang="en-US" sz="1400" u="none" strike="noStrike" cap="none">
                          <a:latin typeface="Helvetica Neue Light"/>
                          <a:ea typeface="Helvetica Neue Light"/>
                          <a:cs typeface="Helvetica Neue Light"/>
                          <a:sym typeface="Helvetica Neue Light"/>
                        </a:rPr>
                        <a:t>Anyone</a:t>
                      </a:r>
                      <a:endParaRPr sz="1400" u="none" strike="noStrike" cap="none">
                        <a:latin typeface="Helvetica Neue Light"/>
                        <a:ea typeface="Helvetica Neue Light"/>
                        <a:cs typeface="Helvetica Neue Light"/>
                        <a:sym typeface="Helvetica Neue Light"/>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400"/>
                        <a:buFont typeface="Helvetica Neue"/>
                        <a:buNone/>
                      </a:pPr>
                      <a:r>
                        <a:rPr lang="en-US" sz="1400" u="none" strike="noStrike" cap="none" dirty="0">
                          <a:latin typeface="Helvetica Neue Light"/>
                          <a:ea typeface="Helvetica Neue Light"/>
                          <a:cs typeface="Helvetica Neue Light"/>
                          <a:sym typeface="Helvetica Neue Light"/>
                        </a:rPr>
                        <a:t>Anyone it’s shared with</a:t>
                      </a:r>
                      <a:endParaRPr sz="1400" u="none" strike="noStrike" cap="none" dirty="0">
                        <a:latin typeface="Helvetica Neue Light"/>
                        <a:ea typeface="Helvetica Neue Light"/>
                        <a:cs typeface="Helvetica Neue Light"/>
                        <a:sym typeface="Helvetica Neue Light"/>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05" name="Google Shape;605;p31"/>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E3037"/>
              </a:buClr>
              <a:buSzPts val="1900"/>
              <a:buFont typeface="Arial"/>
              <a:buNone/>
            </a:pPr>
            <a:r>
              <a:rPr lang="en-US" i="0" u="none" strike="noStrike" cap="none">
                <a:solidFill>
                  <a:srgbClr val="2E3037"/>
                </a:solidFill>
                <a:latin typeface="Helvetica Neue"/>
                <a:ea typeface="Helvetica Neue"/>
                <a:cs typeface="Helvetica Neue"/>
                <a:sym typeface="Helvetica Neue"/>
              </a:rPr>
              <a:t>Select a Data Source</a:t>
            </a:r>
            <a:endParaRPr i="0" u="none" strike="noStrike" cap="none">
              <a:solidFill>
                <a:srgbClr val="2E3037"/>
              </a:solidFill>
              <a:latin typeface="Helvetica Neue"/>
              <a:ea typeface="Helvetica Neue"/>
              <a:cs typeface="Helvetica Neue"/>
              <a:sym typeface="Helvetica Neue"/>
            </a:endParaRPr>
          </a:p>
        </p:txBody>
      </p:sp>
      <p:sp>
        <p:nvSpPr>
          <p:cNvPr id="606" name="Google Shape;606;p31"/>
          <p:cNvSpPr txBox="1">
            <a:spLocks noGrp="1"/>
          </p:cNvSpPr>
          <p:nvPr>
            <p:ph type="body" idx="1"/>
          </p:nvPr>
        </p:nvSpPr>
        <p:spPr>
          <a:xfrm>
            <a:off x="830325" y="1044845"/>
            <a:ext cx="3726600" cy="480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None/>
            </a:pPr>
            <a:r>
              <a:rPr lang="en-US" sz="1800" i="0" u="none" strike="noStrike" cap="none">
                <a:solidFill>
                  <a:schemeClr val="dk1"/>
                </a:solidFill>
                <a:latin typeface="Helvetica Neue Light"/>
                <a:ea typeface="Helvetica Neue Light"/>
                <a:cs typeface="Helvetica Neue Light"/>
                <a:sym typeface="Helvetica Neue Light"/>
              </a:rPr>
              <a:t>Type</a:t>
            </a:r>
            <a:r>
              <a:rPr lang="en-US" sz="1800">
                <a:latin typeface="Helvetica Neue Light"/>
                <a:ea typeface="Helvetica Neue Light"/>
                <a:cs typeface="Helvetica Neue Light"/>
                <a:sym typeface="Helvetica Neue Light"/>
              </a:rPr>
              <a:t>s of Data Sources</a:t>
            </a:r>
            <a:endParaRPr sz="1800">
              <a:latin typeface="Helvetica Neue Light"/>
              <a:ea typeface="Helvetica Neue Light"/>
              <a:cs typeface="Helvetica Neue Light"/>
              <a:sym typeface="Helvetica Neue Light"/>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2" name="Google Shape;622;p33"/>
          <p:cNvSpPr txBox="1">
            <a:spLocks noGrp="1"/>
          </p:cNvSpPr>
          <p:nvPr>
            <p:ph type="title"/>
          </p:nvPr>
        </p:nvSpPr>
        <p:spPr>
          <a:xfrm>
            <a:off x="196070" y="275816"/>
            <a:ext cx="8490730" cy="47982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900"/>
              <a:buFont typeface="Arial"/>
              <a:buNone/>
            </a:pPr>
            <a:r>
              <a:rPr lang="en-US" i="0" u="none" strike="noStrike" cap="none" dirty="0">
                <a:solidFill>
                  <a:schemeClr val="dk1"/>
                </a:solidFill>
              </a:rPr>
              <a:t>Stickers</a:t>
            </a:r>
            <a:endParaRPr i="0" u="none" strike="noStrike" cap="none" dirty="0">
              <a:solidFill>
                <a:schemeClr val="dk1"/>
              </a:solidFill>
            </a:endParaRPr>
          </a:p>
        </p:txBody>
      </p:sp>
      <p:sp>
        <p:nvSpPr>
          <p:cNvPr id="623" name="Google Shape;623;p33"/>
          <p:cNvSpPr txBox="1"/>
          <p:nvPr/>
        </p:nvSpPr>
        <p:spPr>
          <a:xfrm>
            <a:off x="266050" y="964450"/>
            <a:ext cx="7990054" cy="1090500"/>
          </a:xfrm>
          <a:prstGeom prst="rect">
            <a:avLst/>
          </a:prstGeom>
          <a:noFill/>
          <a:ln>
            <a:noFill/>
          </a:ln>
        </p:spPr>
        <p:txBody>
          <a:bodyPr spcFirstLastPara="1" wrap="square" lIns="91425" tIns="45700" rIns="91425" bIns="45700" anchor="t" anchorCtr="0">
            <a:noAutofit/>
          </a:bodyPr>
          <a:lstStyle/>
          <a:p>
            <a:pPr marL="139700" marR="0" lvl="0" algn="l" rtl="0">
              <a:lnSpc>
                <a:spcPct val="100000"/>
              </a:lnSpc>
              <a:spcBef>
                <a:spcPts val="0"/>
              </a:spcBef>
              <a:spcAft>
                <a:spcPts val="0"/>
              </a:spcAft>
              <a:buClr>
                <a:schemeClr val="dk1"/>
              </a:buClr>
              <a:buSzPts val="1400"/>
            </a:pPr>
            <a:r>
              <a:rPr lang="en-US" sz="1800" dirty="0">
                <a:solidFill>
                  <a:schemeClr val="dk1"/>
                </a:solidFill>
                <a:latin typeface="Helvetica Neue Light"/>
                <a:ea typeface="Helvetica Neue Light"/>
                <a:cs typeface="Helvetica Neue Light"/>
                <a:sym typeface="Helvetica Neue Light"/>
              </a:rPr>
              <a:t>Stickers help you organize and find things. Administrators make Stickers, but anyone can use them.</a:t>
            </a:r>
            <a:endParaRPr sz="1800" dirty="0">
              <a:solidFill>
                <a:schemeClr val="dk1"/>
              </a:solidFill>
              <a:latin typeface="Helvetica Neue"/>
              <a:ea typeface="Helvetica Neue"/>
              <a:cs typeface="Helvetica Neue"/>
              <a:sym typeface="Helvetica Neue"/>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54874" y="1844488"/>
            <a:ext cx="6573122" cy="2782104"/>
          </a:xfrm>
          <a:prstGeom prst="rect">
            <a:avLst/>
          </a:prstGeom>
          <a:ln>
            <a:solidFill>
              <a:schemeClr val="bg1">
                <a:lumMod val="50000"/>
              </a:schemeClr>
            </a:solidFill>
          </a:ln>
        </p:spPr>
      </p:pic>
    </p:spTree>
    <p:extLst>
      <p:ext uri="{BB962C8B-B14F-4D97-AF65-F5344CB8AC3E}">
        <p14:creationId xmlns:p14="http://schemas.microsoft.com/office/powerpoint/2010/main" val="155543933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2" name="Picture 1">
            <a:extLst>
              <a:ext uri="{FF2B5EF4-FFF2-40B4-BE49-F238E27FC236}">
                <a16:creationId xmlns:a16="http://schemas.microsoft.com/office/drawing/2014/main" id="{8099253E-E9AC-0343-8C4C-9187DA26DF01}"/>
              </a:ext>
            </a:extLst>
          </p:cNvPr>
          <p:cNvPicPr>
            <a:picLocks noChangeAspect="1"/>
          </p:cNvPicPr>
          <p:nvPr/>
        </p:nvPicPr>
        <p:blipFill>
          <a:blip r:embed="rId3">
            <a:extLst>
              <a:ext uri="{BEBA8EAE-BF5A-486C-A8C5-ECC9F3942E4B}">
                <a14:imgProps xmlns:a14="http://schemas.microsoft.com/office/drawing/2010/main">
                  <a14:imgLayer r:embed="rId4">
                    <a14:imgEffect>
                      <a14:saturation sat="81000"/>
                    </a14:imgEffect>
                  </a14:imgLayer>
                </a14:imgProps>
              </a:ext>
            </a:extLst>
          </a:blip>
          <a:stretch>
            <a:fillRect/>
          </a:stretch>
        </p:blipFill>
        <p:spPr>
          <a:xfrm>
            <a:off x="2391735" y="1774317"/>
            <a:ext cx="4360529" cy="3093367"/>
          </a:xfrm>
          <a:prstGeom prst="rect">
            <a:avLst/>
          </a:prstGeom>
          <a:solidFill>
            <a:schemeClr val="accent2"/>
          </a:solidFill>
          <a:ln>
            <a:solidFill>
              <a:schemeClr val="bg1">
                <a:lumMod val="65000"/>
              </a:schemeClr>
            </a:solidFill>
          </a:ln>
        </p:spPr>
      </p:pic>
      <p:sp>
        <p:nvSpPr>
          <p:cNvPr id="622" name="Google Shape;622;p33"/>
          <p:cNvSpPr txBox="1">
            <a:spLocks noGrp="1"/>
          </p:cNvSpPr>
          <p:nvPr>
            <p:ph type="title"/>
          </p:nvPr>
        </p:nvSpPr>
        <p:spPr>
          <a:xfrm>
            <a:off x="196070" y="275816"/>
            <a:ext cx="8490730" cy="47982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900"/>
              <a:buFont typeface="Arial"/>
              <a:buNone/>
            </a:pPr>
            <a:r>
              <a:rPr lang="en-US" i="0" u="none" strike="noStrike" cap="none">
                <a:solidFill>
                  <a:schemeClr val="dk1"/>
                </a:solidFill>
              </a:rPr>
              <a:t>Apply Stickers</a:t>
            </a:r>
            <a:endParaRPr i="0" u="none" strike="noStrike" cap="none">
              <a:solidFill>
                <a:schemeClr val="dk1"/>
              </a:solidFill>
            </a:endParaRPr>
          </a:p>
        </p:txBody>
      </p:sp>
      <p:sp>
        <p:nvSpPr>
          <p:cNvPr id="623" name="Google Shape;623;p33"/>
          <p:cNvSpPr txBox="1"/>
          <p:nvPr/>
        </p:nvSpPr>
        <p:spPr>
          <a:xfrm>
            <a:off x="266050" y="964450"/>
            <a:ext cx="7990054" cy="1090500"/>
          </a:xfrm>
          <a:prstGeom prst="rect">
            <a:avLst/>
          </a:prstGeom>
          <a:noFill/>
          <a:ln>
            <a:noFill/>
          </a:ln>
        </p:spPr>
        <p:txBody>
          <a:bodyPr spcFirstLastPara="1" wrap="square" lIns="91425" tIns="45700" rIns="91425" bIns="45700" anchor="t" anchorCtr="0">
            <a:noAutofit/>
          </a:bodyPr>
          <a:lstStyle/>
          <a:p>
            <a:pPr marL="139700" marR="0" lvl="0" algn="l" rtl="0">
              <a:lnSpc>
                <a:spcPct val="100000"/>
              </a:lnSpc>
              <a:spcBef>
                <a:spcPts val="0"/>
              </a:spcBef>
              <a:spcAft>
                <a:spcPts val="0"/>
              </a:spcAft>
              <a:buClr>
                <a:schemeClr val="dk1"/>
              </a:buClr>
              <a:buSzPts val="1400"/>
            </a:pPr>
            <a:r>
              <a:rPr lang="en-US" sz="1800" dirty="0">
                <a:solidFill>
                  <a:schemeClr val="dk1"/>
                </a:solidFill>
                <a:latin typeface="Helvetica Neue Light"/>
                <a:ea typeface="Helvetica Neue Light"/>
                <a:cs typeface="Helvetica Neue Light"/>
                <a:sym typeface="Helvetica Neue Light"/>
              </a:rPr>
              <a:t>To apply a Sticker, Select an Answer, Pinboard, or Data Source, and select Apply Sticker. You can apply multiple stickers to one object.</a:t>
            </a:r>
            <a:endParaRPr sz="1800" dirty="0">
              <a:solidFill>
                <a:schemeClr val="dk1"/>
              </a:solidFill>
              <a:latin typeface="Helvetica Neue"/>
              <a:ea typeface="Helvetica Neue"/>
              <a:cs typeface="Helvetica Neue"/>
              <a:sym typeface="Helvetica Neue"/>
            </a:endParaRPr>
          </a:p>
        </p:txBody>
      </p:sp>
      <p:pic>
        <p:nvPicPr>
          <p:cNvPr id="8" name="Picture 7"/>
          <p:cNvPicPr>
            <a:picLocks noChangeAspect="1"/>
          </p:cNvPicPr>
          <p:nvPr/>
        </p:nvPicPr>
        <p:blipFill>
          <a:blip r:embed="rId5"/>
          <a:stretch>
            <a:fillRect/>
          </a:stretch>
        </p:blipFill>
        <p:spPr>
          <a:xfrm>
            <a:off x="5444944" y="2831506"/>
            <a:ext cx="241300" cy="21590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FE24395A-099F-3D40-A490-5BD15FBEC58D}"/>
              </a:ext>
            </a:extLst>
          </p:cNvPr>
          <p:cNvPicPr>
            <a:picLocks noChangeAspect="1"/>
          </p:cNvPicPr>
          <p:nvPr/>
        </p:nvPicPr>
        <p:blipFill rotWithShape="1">
          <a:blip r:embed="rId6"/>
          <a:srcRect l="4743" t="10006" r="14106" b="11360"/>
          <a:stretch/>
        </p:blipFill>
        <p:spPr>
          <a:xfrm>
            <a:off x="5018272" y="3088551"/>
            <a:ext cx="1430214" cy="1690853"/>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4" name="Google Shape;634;p34"/>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Arial"/>
              <a:buNone/>
            </a:pPr>
            <a:r>
              <a:rPr lang="en-US"/>
              <a:t>Use Stickers</a:t>
            </a:r>
            <a:endParaRPr/>
          </a:p>
        </p:txBody>
      </p:sp>
      <p:sp>
        <p:nvSpPr>
          <p:cNvPr id="636" name="Google Shape;636;p34"/>
          <p:cNvSpPr txBox="1"/>
          <p:nvPr/>
        </p:nvSpPr>
        <p:spPr>
          <a:xfrm>
            <a:off x="405100" y="1036925"/>
            <a:ext cx="7491900" cy="36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dirty="0">
                <a:solidFill>
                  <a:schemeClr val="dk1"/>
                </a:solidFill>
                <a:latin typeface="Helvetica Neue Light"/>
                <a:ea typeface="Helvetica Neue Light"/>
                <a:sym typeface="Helvetica Neue"/>
              </a:rPr>
              <a:t>Use stickers to easily find Answers, Pinboards, and Data Sources.</a:t>
            </a:r>
            <a:endParaRPr sz="1800" dirty="0">
              <a:solidFill>
                <a:schemeClr val="dk1"/>
              </a:solidFill>
              <a:latin typeface="Helvetica Neue Light"/>
              <a:ea typeface="Helvetica Neue Light"/>
              <a:sym typeface="Helvetica Neue"/>
            </a:endParaRP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78737" y="1683312"/>
            <a:ext cx="5228978" cy="3057882"/>
          </a:xfrm>
          <a:prstGeom prst="rect">
            <a:avLst/>
          </a:prstGeom>
          <a:ln>
            <a:solidFill>
              <a:schemeClr val="bg1">
                <a:lumMod val="50000"/>
              </a:schemeClr>
            </a:solidFill>
          </a:ln>
        </p:spPr>
      </p:pic>
      <p:pic>
        <p:nvPicPr>
          <p:cNvPr id="12" name="Picture 11"/>
          <p:cNvPicPr>
            <a:picLocks noChangeAspect="1"/>
          </p:cNvPicPr>
          <p:nvPr/>
        </p:nvPicPr>
        <p:blipFill>
          <a:blip r:embed="rId4"/>
          <a:stretch>
            <a:fillRect/>
          </a:stretch>
        </p:blipFill>
        <p:spPr>
          <a:xfrm>
            <a:off x="6899288" y="2194548"/>
            <a:ext cx="241300" cy="215900"/>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5615D"/>
        </a:solidFill>
        <a:effectLst/>
      </p:bgPr>
    </p:bg>
    <p:spTree>
      <p:nvGrpSpPr>
        <p:cNvPr id="1" name="Shape 643"/>
        <p:cNvGrpSpPr/>
        <p:nvPr/>
      </p:nvGrpSpPr>
      <p:grpSpPr>
        <a:xfrm>
          <a:off x="0" y="0"/>
          <a:ext cx="0" cy="0"/>
          <a:chOff x="0" y="0"/>
          <a:chExt cx="0" cy="0"/>
        </a:xfrm>
      </p:grpSpPr>
      <p:sp>
        <p:nvSpPr>
          <p:cNvPr id="644" name="Google Shape;644;p35"/>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2600"/>
              <a:buFont typeface="Arial"/>
              <a:buNone/>
            </a:pPr>
            <a:r>
              <a:rPr lang="en-US" dirty="0"/>
              <a:t>Auto-Analyze with SpotIQ</a:t>
            </a:r>
            <a:endParaRPr sz="2600" i="0" u="none" strike="noStrike" cap="none"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36"/>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SpotIQ </a:t>
            </a:r>
            <a:endParaRPr/>
          </a:p>
        </p:txBody>
      </p:sp>
      <p:sp>
        <p:nvSpPr>
          <p:cNvPr id="651" name="Google Shape;651;p36"/>
          <p:cNvSpPr txBox="1">
            <a:spLocks noGrp="1"/>
          </p:cNvSpPr>
          <p:nvPr>
            <p:ph type="body" idx="1"/>
          </p:nvPr>
        </p:nvSpPr>
        <p:spPr>
          <a:xfrm>
            <a:off x="365625" y="978163"/>
            <a:ext cx="8250900" cy="728700"/>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Clr>
                <a:schemeClr val="dk1"/>
              </a:buClr>
              <a:buSzPts val="1800"/>
              <a:buNone/>
            </a:pPr>
            <a:r>
              <a:rPr lang="en-US" sz="1800" dirty="0">
                <a:latin typeface="Helvetica Neue Light" charset="0"/>
                <a:ea typeface="Helvetica Neue Light" charset="0"/>
                <a:cs typeface="Helvetica Neue Light" charset="0"/>
              </a:rPr>
              <a:t>Run SpotIQ to find insights when you don’t know what to ask, want to get a quick overview of new data, or want to learn more.</a:t>
            </a:r>
            <a:endParaRPr sz="1800" dirty="0">
              <a:latin typeface="Helvetica Neue Light" charset="0"/>
              <a:ea typeface="Helvetica Neue Light" charset="0"/>
              <a:cs typeface="Helvetica Neue Light" charset="0"/>
            </a:endParaRPr>
          </a:p>
          <a:p>
            <a:pPr marL="0" lvl="0" indent="0" algn="l" rtl="0">
              <a:spcBef>
                <a:spcPts val="480"/>
              </a:spcBef>
              <a:spcAft>
                <a:spcPts val="0"/>
              </a:spcAft>
              <a:buClr>
                <a:schemeClr val="dk1"/>
              </a:buClr>
              <a:buSzPts val="1800"/>
              <a:buNone/>
            </a:pPr>
            <a:endParaRPr sz="1800" dirty="0"/>
          </a:p>
          <a:p>
            <a:pPr marL="0" lvl="0" indent="0" algn="l" rtl="0">
              <a:spcBef>
                <a:spcPts val="480"/>
              </a:spcBef>
              <a:spcAft>
                <a:spcPts val="0"/>
              </a:spcAft>
              <a:buClr>
                <a:schemeClr val="dk1"/>
              </a:buClr>
              <a:buSzPts val="1800"/>
              <a:buNone/>
            </a:pPr>
            <a:endParaRPr sz="1800" dirty="0"/>
          </a:p>
          <a:p>
            <a:pPr marL="0" lvl="0" indent="0" algn="l" rtl="0">
              <a:spcBef>
                <a:spcPts val="480"/>
              </a:spcBef>
              <a:spcAft>
                <a:spcPts val="0"/>
              </a:spcAft>
              <a:buClr>
                <a:schemeClr val="dk1"/>
              </a:buClr>
              <a:buSzPts val="1800"/>
              <a:buNone/>
            </a:pPr>
            <a:endParaRPr sz="1800" dirty="0"/>
          </a:p>
          <a:p>
            <a:pPr marL="0" lvl="0" indent="0" algn="l" rtl="0">
              <a:spcBef>
                <a:spcPts val="480"/>
              </a:spcBef>
              <a:spcAft>
                <a:spcPts val="0"/>
              </a:spcAft>
              <a:buClr>
                <a:schemeClr val="dk1"/>
              </a:buClr>
              <a:buSzPts val="1800"/>
              <a:buNone/>
            </a:pPr>
            <a:endParaRPr sz="1800" dirty="0"/>
          </a:p>
          <a:p>
            <a:pPr marL="0" lvl="0" indent="0" algn="l" rtl="0">
              <a:spcBef>
                <a:spcPts val="480"/>
              </a:spcBef>
              <a:spcAft>
                <a:spcPts val="0"/>
              </a:spcAft>
              <a:buClr>
                <a:schemeClr val="dk1"/>
              </a:buClr>
              <a:buSzPts val="1800"/>
              <a:buNone/>
            </a:pPr>
            <a:endParaRPr sz="1800" dirty="0"/>
          </a:p>
          <a:p>
            <a:pPr marL="0" lvl="0" indent="0" algn="l" rtl="0">
              <a:spcBef>
                <a:spcPts val="480"/>
              </a:spcBef>
              <a:spcAft>
                <a:spcPts val="0"/>
              </a:spcAft>
              <a:buClr>
                <a:schemeClr val="dk1"/>
              </a:buClr>
              <a:buSzPts val="1800"/>
              <a:buNone/>
            </a:pPr>
            <a:endParaRPr sz="1800" dirty="0"/>
          </a:p>
          <a:p>
            <a:pPr marL="0" lvl="0" indent="0" algn="l" rtl="0">
              <a:lnSpc>
                <a:spcPct val="115000"/>
              </a:lnSpc>
              <a:spcBef>
                <a:spcPts val="480"/>
              </a:spcBef>
              <a:spcAft>
                <a:spcPts val="0"/>
              </a:spcAft>
              <a:buClr>
                <a:schemeClr val="dk1"/>
              </a:buClr>
              <a:buSzPts val="1800"/>
              <a:buNone/>
            </a:pPr>
            <a:r>
              <a:rPr lang="en-US" sz="1800" dirty="0"/>
              <a:t>              </a:t>
            </a:r>
            <a:endParaRPr sz="1800" dirty="0"/>
          </a:p>
        </p:txBody>
      </p:sp>
      <p:grpSp>
        <p:nvGrpSpPr>
          <p:cNvPr id="652" name="Google Shape;652;p36"/>
          <p:cNvGrpSpPr/>
          <p:nvPr/>
        </p:nvGrpSpPr>
        <p:grpSpPr>
          <a:xfrm>
            <a:off x="1376633" y="2213524"/>
            <a:ext cx="6228884" cy="1527876"/>
            <a:chOff x="342821" y="1549993"/>
            <a:chExt cx="8485062" cy="2081008"/>
          </a:xfrm>
        </p:grpSpPr>
        <p:grpSp>
          <p:nvGrpSpPr>
            <p:cNvPr id="653" name="Google Shape;653;p36"/>
            <p:cNvGrpSpPr/>
            <p:nvPr/>
          </p:nvGrpSpPr>
          <p:grpSpPr>
            <a:xfrm>
              <a:off x="2512992" y="1549993"/>
              <a:ext cx="6314890" cy="2081008"/>
              <a:chOff x="2192257" y="1076491"/>
              <a:chExt cx="5603274" cy="1846502"/>
            </a:xfrm>
          </p:grpSpPr>
          <p:pic>
            <p:nvPicPr>
              <p:cNvPr id="654" name="Google Shape;654;p36"/>
              <p:cNvPicPr preferRelativeResize="0"/>
              <p:nvPr/>
            </p:nvPicPr>
            <p:blipFill rotWithShape="1">
              <a:blip r:embed="rId3">
                <a:alphaModFix/>
              </a:blip>
              <a:srcRect/>
              <a:stretch/>
            </p:blipFill>
            <p:spPr>
              <a:xfrm>
                <a:off x="5979594" y="1076491"/>
                <a:ext cx="1815937" cy="1846502"/>
              </a:xfrm>
              <a:prstGeom prst="rect">
                <a:avLst/>
              </a:prstGeom>
              <a:noFill/>
              <a:ln>
                <a:noFill/>
              </a:ln>
            </p:spPr>
          </p:pic>
          <p:pic>
            <p:nvPicPr>
              <p:cNvPr id="655" name="Google Shape;655;p36"/>
              <p:cNvPicPr preferRelativeResize="0"/>
              <p:nvPr/>
            </p:nvPicPr>
            <p:blipFill rotWithShape="1">
              <a:blip r:embed="rId4">
                <a:alphaModFix/>
              </a:blip>
              <a:srcRect/>
              <a:stretch/>
            </p:blipFill>
            <p:spPr>
              <a:xfrm>
                <a:off x="2192257" y="1082798"/>
                <a:ext cx="1780970" cy="1836775"/>
              </a:xfrm>
              <a:prstGeom prst="rect">
                <a:avLst/>
              </a:prstGeom>
              <a:noFill/>
              <a:ln>
                <a:noFill/>
              </a:ln>
            </p:spPr>
          </p:pic>
          <p:pic>
            <p:nvPicPr>
              <p:cNvPr id="656" name="Google Shape;656;p36"/>
              <p:cNvPicPr preferRelativeResize="0"/>
              <p:nvPr/>
            </p:nvPicPr>
            <p:blipFill rotWithShape="1">
              <a:blip r:embed="rId5">
                <a:alphaModFix/>
              </a:blip>
              <a:srcRect/>
              <a:stretch/>
            </p:blipFill>
            <p:spPr>
              <a:xfrm>
                <a:off x="4059749" y="1076491"/>
                <a:ext cx="1838840" cy="1843070"/>
              </a:xfrm>
              <a:prstGeom prst="rect">
                <a:avLst/>
              </a:prstGeom>
              <a:noFill/>
              <a:ln>
                <a:noFill/>
              </a:ln>
            </p:spPr>
          </p:pic>
        </p:grpSp>
        <p:pic>
          <p:nvPicPr>
            <p:cNvPr id="657" name="Google Shape;657;p36"/>
            <p:cNvPicPr preferRelativeResize="0"/>
            <p:nvPr/>
          </p:nvPicPr>
          <p:blipFill rotWithShape="1">
            <a:blip r:embed="rId6">
              <a:alphaModFix/>
            </a:blip>
            <a:srcRect/>
            <a:stretch/>
          </p:blipFill>
          <p:spPr>
            <a:xfrm>
              <a:off x="342821" y="1558333"/>
              <a:ext cx="2072640" cy="2072640"/>
            </a:xfrm>
            <a:prstGeom prst="rect">
              <a:avLst/>
            </a:prstGeom>
            <a:noFill/>
            <a:ln>
              <a:noFill/>
            </a:ln>
          </p:spPr>
        </p:pic>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59a99ca1d3_0_3"/>
          <p:cNvSpPr txBox="1">
            <a:spLocks noGrp="1"/>
          </p:cNvSpPr>
          <p:nvPr>
            <p:ph type="body" idx="1"/>
          </p:nvPr>
        </p:nvSpPr>
        <p:spPr>
          <a:xfrm>
            <a:off x="397474" y="962257"/>
            <a:ext cx="7914187" cy="21279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SzPts val="1800"/>
              <a:buNone/>
            </a:pPr>
            <a:r>
              <a:rPr lang="en-US" sz="1800" dirty="0">
                <a:latin typeface="Helvetica Neue Light"/>
                <a:ea typeface="Helvetica Neue Light"/>
                <a:cs typeface="Helvetica Neue Light"/>
                <a:sym typeface="Helvetica Neue Light"/>
              </a:rPr>
              <a:t>Save an Answer to work on it more later, or save another user’s Answer as a copy so you can edit it. </a:t>
            </a:r>
            <a:endParaRPr sz="1800" dirty="0">
              <a:latin typeface="Helvetica Neue Light"/>
              <a:ea typeface="Helvetica Neue Light"/>
              <a:cs typeface="Helvetica Neue Light"/>
              <a:sym typeface="Helvetica Neue Light"/>
            </a:endParaRPr>
          </a:p>
        </p:txBody>
      </p:sp>
      <p:sp>
        <p:nvSpPr>
          <p:cNvPr id="12" name="Google Shape;432;p9"/>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E3037"/>
              </a:buClr>
              <a:buSzPts val="1900"/>
              <a:buFont typeface="Arial"/>
              <a:buNone/>
            </a:pPr>
            <a:r>
              <a:rPr lang="en-US" sz="2600" dirty="0">
                <a:solidFill>
                  <a:srgbClr val="2E3037"/>
                </a:solidFill>
              </a:rPr>
              <a:t>Saving your Answer</a:t>
            </a:r>
            <a:endParaRPr sz="2600" i="0" u="none" strike="noStrike" cap="none" dirty="0">
              <a:solidFill>
                <a:srgbClr val="2E3037"/>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84977" y="1770993"/>
            <a:ext cx="4522846" cy="3208733"/>
          </a:xfrm>
          <a:prstGeom prst="rect">
            <a:avLst/>
          </a:prstGeom>
          <a:ln>
            <a:solidFill>
              <a:schemeClr val="tx1">
                <a:lumMod val="50000"/>
                <a:lumOff val="50000"/>
              </a:schemeClr>
            </a:solidFill>
          </a:ln>
        </p:spPr>
      </p:pic>
      <p:sp>
        <p:nvSpPr>
          <p:cNvPr id="24" name="Chevron 23"/>
          <p:cNvSpPr/>
          <p:nvPr/>
        </p:nvSpPr>
        <p:spPr>
          <a:xfrm flipH="1">
            <a:off x="6172885" y="2699041"/>
            <a:ext cx="176455" cy="182880"/>
          </a:xfrm>
          <a:prstGeom prst="chevro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flipH="1">
            <a:off x="6778125" y="2383871"/>
            <a:ext cx="176455" cy="182880"/>
          </a:xfrm>
          <a:prstGeom prst="chevro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5F67C9A0-BEF9-2747-B19A-D9AF1F9BBF99}"/>
              </a:ext>
            </a:extLst>
          </p:cNvPr>
          <p:cNvPicPr>
            <a:picLocks noChangeAspect="1"/>
          </p:cNvPicPr>
          <p:nvPr/>
        </p:nvPicPr>
        <p:blipFill rotWithShape="1">
          <a:blip r:embed="rId4"/>
          <a:srcRect l="23608" t="40581" r="29321" b="15012"/>
          <a:stretch/>
        </p:blipFill>
        <p:spPr>
          <a:xfrm>
            <a:off x="6302359" y="2332079"/>
            <a:ext cx="223436" cy="261591"/>
          </a:xfrm>
          <a:prstGeom prst="rect">
            <a:avLst/>
          </a:prstGeom>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7"/>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SpotIQ on a Chart</a:t>
            </a:r>
            <a:endParaRPr/>
          </a:p>
        </p:txBody>
      </p:sp>
      <p:sp>
        <p:nvSpPr>
          <p:cNvPr id="664" name="Google Shape;664;p37"/>
          <p:cNvSpPr txBox="1">
            <a:spLocks noGrp="1"/>
          </p:cNvSpPr>
          <p:nvPr>
            <p:ph type="body" idx="1"/>
          </p:nvPr>
        </p:nvSpPr>
        <p:spPr>
          <a:xfrm>
            <a:off x="435900" y="839330"/>
            <a:ext cx="8250900" cy="728700"/>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Clr>
                <a:schemeClr val="dk1"/>
              </a:buClr>
              <a:buSzPts val="1800"/>
              <a:buNone/>
            </a:pPr>
            <a:r>
              <a:rPr lang="en-US" dirty="0">
                <a:latin typeface="Helvetica Neue Light" charset="0"/>
                <a:ea typeface="Helvetica Neue Light" charset="0"/>
                <a:cs typeface="Helvetica Neue Light" charset="0"/>
              </a:rPr>
              <a:t>Click the lightbulb icon to better understand what is going on with your chart</a:t>
            </a:r>
            <a:endParaRPr sz="1800" dirty="0">
              <a:latin typeface="Helvetica Neue Light" charset="0"/>
              <a:ea typeface="Helvetica Neue Light" charset="0"/>
              <a:cs typeface="Helvetica Neue Light"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530168" y="1641448"/>
            <a:ext cx="4062363" cy="3221933"/>
          </a:xfrm>
          <a:prstGeom prst="rect">
            <a:avLst/>
          </a:prstGeom>
          <a:ln>
            <a:solidFill>
              <a:schemeClr val="bg1">
                <a:lumMod val="50000"/>
              </a:schemeClr>
            </a:solidFill>
          </a:ln>
        </p:spPr>
      </p:pic>
      <p:pic>
        <p:nvPicPr>
          <p:cNvPr id="6" name="Picture 5"/>
          <p:cNvPicPr>
            <a:picLocks noChangeAspect="1"/>
          </p:cNvPicPr>
          <p:nvPr/>
        </p:nvPicPr>
        <p:blipFill>
          <a:blip r:embed="rId4"/>
          <a:stretch>
            <a:fillRect/>
          </a:stretch>
        </p:blipFill>
        <p:spPr>
          <a:xfrm>
            <a:off x="6184042" y="1745250"/>
            <a:ext cx="241300" cy="215900"/>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39"/>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SpotIQ on a data point</a:t>
            </a:r>
            <a:endParaRPr/>
          </a:p>
        </p:txBody>
      </p:sp>
      <p:sp>
        <p:nvSpPr>
          <p:cNvPr id="673" name="Google Shape;673;p39"/>
          <p:cNvSpPr txBox="1">
            <a:spLocks noGrp="1"/>
          </p:cNvSpPr>
          <p:nvPr>
            <p:ph type="body" idx="1"/>
          </p:nvPr>
        </p:nvSpPr>
        <p:spPr>
          <a:xfrm>
            <a:off x="315975" y="975150"/>
            <a:ext cx="8250900" cy="728700"/>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Clr>
                <a:schemeClr val="dk1"/>
              </a:buClr>
              <a:buSzPts val="1100"/>
              <a:buFont typeface="Arial"/>
              <a:buNone/>
            </a:pPr>
            <a:r>
              <a:rPr lang="en-US" sz="1800" dirty="0">
                <a:latin typeface="Helvetica Neue Light" charset="0"/>
                <a:ea typeface="Helvetica Neue Light" charset="0"/>
                <a:cs typeface="Helvetica Neue Light" charset="0"/>
              </a:rPr>
              <a:t>“What’s going on with this product?”</a:t>
            </a:r>
            <a:endParaRPr sz="1800" dirty="0">
              <a:latin typeface="Helvetica Neue Light" charset="0"/>
              <a:ea typeface="Helvetica Neue Light" charset="0"/>
              <a:cs typeface="Helvetica Neue Light" charset="0"/>
            </a:endParaRPr>
          </a:p>
          <a:p>
            <a:pPr marL="0" lvl="0" indent="0" algn="l" rtl="0">
              <a:spcBef>
                <a:spcPts val="480"/>
              </a:spcBef>
              <a:spcAft>
                <a:spcPts val="0"/>
              </a:spcAft>
              <a:buClr>
                <a:schemeClr val="dk1"/>
              </a:buClr>
              <a:buSzPts val="1800"/>
              <a:buNone/>
            </a:pPr>
            <a:endParaRPr sz="1800" dirty="0"/>
          </a:p>
        </p:txBody>
      </p:sp>
      <p:pic>
        <p:nvPicPr>
          <p:cNvPr id="674" name="Google Shape;674;p39"/>
          <p:cNvPicPr preferRelativeResize="0"/>
          <p:nvPr/>
        </p:nvPicPr>
        <p:blipFill rotWithShape="1">
          <a:blip r:embed="rId3">
            <a:alphaModFix/>
            <a:extLst>
              <a:ext uri="{28A0092B-C50C-407E-A947-70E740481C1C}">
                <a14:useLocalDpi xmlns:a14="http://schemas.microsoft.com/office/drawing/2010/main"/>
              </a:ext>
            </a:extLst>
          </a:blip>
          <a:srcRect b="15117"/>
          <a:stretch/>
        </p:blipFill>
        <p:spPr>
          <a:xfrm>
            <a:off x="826650" y="1574750"/>
            <a:ext cx="2860975" cy="3279750"/>
          </a:xfrm>
          <a:prstGeom prst="rect">
            <a:avLst/>
          </a:prstGeom>
          <a:noFill/>
          <a:ln w="9525" cap="flat" cmpd="sng">
            <a:solidFill>
              <a:srgbClr val="666666"/>
            </a:solidFill>
            <a:prstDash val="solid"/>
            <a:round/>
            <a:headEnd type="none" w="sm" len="sm"/>
            <a:tailEnd type="none" w="sm" len="sm"/>
          </a:ln>
        </p:spPr>
      </p:pic>
      <p:pic>
        <p:nvPicPr>
          <p:cNvPr id="676" name="Google Shape;676;p39"/>
          <p:cNvPicPr preferRelativeResize="0"/>
          <p:nvPr/>
        </p:nvPicPr>
        <p:blipFill>
          <a:blip r:embed="rId4">
            <a:alphaModFix/>
          </a:blip>
          <a:stretch>
            <a:fillRect/>
          </a:stretch>
        </p:blipFill>
        <p:spPr>
          <a:xfrm>
            <a:off x="4497300" y="1175925"/>
            <a:ext cx="2600560" cy="3678575"/>
          </a:xfrm>
          <a:prstGeom prst="rect">
            <a:avLst/>
          </a:prstGeom>
          <a:noFill/>
          <a:ln w="9525" cap="flat" cmpd="sng">
            <a:solidFill>
              <a:srgbClr val="666666"/>
            </a:solidFill>
            <a:prstDash val="solid"/>
            <a:round/>
            <a:headEnd type="none" w="sm" len="sm"/>
            <a:tailEnd type="none" w="sm" len="sm"/>
          </a:ln>
        </p:spPr>
      </p:pic>
      <p:pic>
        <p:nvPicPr>
          <p:cNvPr id="8" name="Picture 7"/>
          <p:cNvPicPr>
            <a:picLocks noChangeAspect="1"/>
          </p:cNvPicPr>
          <p:nvPr/>
        </p:nvPicPr>
        <p:blipFill>
          <a:blip r:embed="rId5"/>
          <a:stretch>
            <a:fillRect/>
          </a:stretch>
        </p:blipFill>
        <p:spPr>
          <a:xfrm>
            <a:off x="6223798" y="1514454"/>
            <a:ext cx="241300" cy="215900"/>
          </a:xfrm>
          <a:prstGeom prst="rect">
            <a:avLst/>
          </a:prstGeom>
        </p:spPr>
      </p:pic>
      <p:pic>
        <p:nvPicPr>
          <p:cNvPr id="9" name="Picture 8"/>
          <p:cNvPicPr>
            <a:picLocks noChangeAspect="1"/>
          </p:cNvPicPr>
          <p:nvPr/>
        </p:nvPicPr>
        <p:blipFill>
          <a:blip r:embed="rId5"/>
          <a:stretch>
            <a:fillRect/>
          </a:stretch>
        </p:blipFill>
        <p:spPr>
          <a:xfrm>
            <a:off x="7016385" y="4638600"/>
            <a:ext cx="241300" cy="215900"/>
          </a:xfrm>
          <a:prstGeom prst="rect">
            <a:avLst/>
          </a:prstGeom>
        </p:spPr>
      </p:pic>
      <p:pic>
        <p:nvPicPr>
          <p:cNvPr id="10" name="Picture 9"/>
          <p:cNvPicPr>
            <a:picLocks noChangeAspect="1"/>
          </p:cNvPicPr>
          <p:nvPr/>
        </p:nvPicPr>
        <p:blipFill>
          <a:blip r:embed="rId5"/>
          <a:stretch>
            <a:fillRect/>
          </a:stretch>
        </p:blipFill>
        <p:spPr>
          <a:xfrm>
            <a:off x="2786985" y="4223406"/>
            <a:ext cx="241300" cy="215900"/>
          </a:xfrm>
          <a:prstGeom prst="rect">
            <a:avLst/>
          </a:prstGeom>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40"/>
          <p:cNvSpPr txBox="1">
            <a:spLocks noGrp="1"/>
          </p:cNvSpPr>
          <p:nvPr>
            <p:ph type="title"/>
          </p:nvPr>
        </p:nvSpPr>
        <p:spPr>
          <a:xfrm>
            <a:off x="196060" y="215343"/>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SpotIQ</a:t>
            </a:r>
            <a:endParaRPr/>
          </a:p>
        </p:txBody>
      </p:sp>
      <p:sp>
        <p:nvSpPr>
          <p:cNvPr id="685" name="Google Shape;685;p40"/>
          <p:cNvSpPr txBox="1">
            <a:spLocks noGrp="1"/>
          </p:cNvSpPr>
          <p:nvPr>
            <p:ph type="body" idx="4294967295"/>
          </p:nvPr>
        </p:nvSpPr>
        <p:spPr>
          <a:xfrm>
            <a:off x="5738051" y="2900234"/>
            <a:ext cx="2357437" cy="728662"/>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Clr>
                <a:schemeClr val="dk1"/>
              </a:buClr>
              <a:buSzPts val="1800"/>
              <a:buNone/>
            </a:pPr>
            <a:r>
              <a:rPr lang="en-US" sz="1800"/>
              <a:t>Click on its name to view the results.</a:t>
            </a:r>
            <a:endParaRPr sz="1800"/>
          </a:p>
        </p:txBody>
      </p:sp>
      <p:sp>
        <p:nvSpPr>
          <p:cNvPr id="686" name="Google Shape;686;p40"/>
          <p:cNvSpPr/>
          <p:nvPr/>
        </p:nvSpPr>
        <p:spPr>
          <a:xfrm>
            <a:off x="746700" y="3512400"/>
            <a:ext cx="1208700" cy="327000"/>
          </a:xfrm>
          <a:prstGeom prst="rect">
            <a:avLst/>
          </a:prstGeom>
          <a:noFill/>
          <a:ln w="28575" cap="flat" cmpd="sng">
            <a:solidFill>
              <a:srgbClr val="F7A70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687" name="Google Shape;687;p40"/>
          <p:cNvPicPr preferRelativeResize="0"/>
          <p:nvPr/>
        </p:nvPicPr>
        <p:blipFill rotWithShape="1">
          <a:blip r:embed="rId3">
            <a:alphaModFix/>
          </a:blip>
          <a:srcRect/>
          <a:stretch/>
        </p:blipFill>
        <p:spPr>
          <a:xfrm rot="-5400000">
            <a:off x="1805065" y="3443997"/>
            <a:ext cx="411600" cy="463800"/>
          </a:xfrm>
          <a:prstGeom prst="rect">
            <a:avLst/>
          </a:prstGeom>
          <a:noFill/>
          <a:ln>
            <a:noFill/>
          </a:ln>
        </p:spPr>
      </p:pic>
      <p:pic>
        <p:nvPicPr>
          <p:cNvPr id="688" name="Google Shape;688;p40"/>
          <p:cNvPicPr preferRelativeResize="0"/>
          <p:nvPr/>
        </p:nvPicPr>
        <p:blipFill>
          <a:blip r:embed="rId4">
            <a:alphaModFix/>
          </a:blip>
          <a:stretch>
            <a:fillRect/>
          </a:stretch>
        </p:blipFill>
        <p:spPr>
          <a:xfrm>
            <a:off x="627741" y="1792890"/>
            <a:ext cx="7888518" cy="2943350"/>
          </a:xfrm>
          <a:prstGeom prst="rect">
            <a:avLst/>
          </a:prstGeom>
          <a:noFill/>
          <a:ln>
            <a:noFill/>
          </a:ln>
        </p:spPr>
      </p:pic>
      <p:sp>
        <p:nvSpPr>
          <p:cNvPr id="2" name="Text Placeholder 1"/>
          <p:cNvSpPr>
            <a:spLocks noGrp="1"/>
          </p:cNvSpPr>
          <p:nvPr>
            <p:ph type="body" idx="1"/>
          </p:nvPr>
        </p:nvSpPr>
        <p:spPr>
          <a:xfrm>
            <a:off x="457200" y="1105852"/>
            <a:ext cx="8229600" cy="493588"/>
          </a:xfrm>
        </p:spPr>
        <p:txBody>
          <a:bodyPr/>
          <a:lstStyle/>
          <a:p>
            <a:pPr marL="127000" lvl="0" indent="0">
              <a:buNone/>
            </a:pPr>
            <a:r>
              <a:rPr lang="en-US">
                <a:latin typeface="Helvetica Neue Light" charset="0"/>
                <a:ea typeface="Helvetica Neue Light" charset="0"/>
                <a:cs typeface="Helvetica Neue Light" charset="0"/>
              </a:rPr>
              <a:t>You will find SpotIQ analysis in the SpotIQ tab of the top menu bar.</a:t>
            </a:r>
          </a:p>
          <a:p>
            <a:endParaRPr lang="en-US" dirty="0"/>
          </a:p>
        </p:txBody>
      </p:sp>
      <p:pic>
        <p:nvPicPr>
          <p:cNvPr id="11" name="Picture 10"/>
          <p:cNvPicPr>
            <a:picLocks noChangeAspect="1"/>
          </p:cNvPicPr>
          <p:nvPr/>
        </p:nvPicPr>
        <p:blipFill>
          <a:blip r:embed="rId5"/>
          <a:stretch>
            <a:fillRect/>
          </a:stretch>
        </p:blipFill>
        <p:spPr>
          <a:xfrm>
            <a:off x="4572000" y="1902177"/>
            <a:ext cx="241300" cy="215900"/>
          </a:xfrm>
          <a:prstGeom prst="rect">
            <a:avLst/>
          </a:prstGeom>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45"/>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dirty="0"/>
              <a:t>Custom R Analysis</a:t>
            </a:r>
            <a:endParaRPr dirty="0"/>
          </a:p>
        </p:txBody>
      </p:sp>
      <p:sp>
        <p:nvSpPr>
          <p:cNvPr id="754" name="Google Shape;754;p45"/>
          <p:cNvSpPr txBox="1">
            <a:spLocks noGrp="1"/>
          </p:cNvSpPr>
          <p:nvPr>
            <p:ph type="body" idx="1"/>
          </p:nvPr>
        </p:nvSpPr>
        <p:spPr>
          <a:xfrm>
            <a:off x="744677" y="953050"/>
            <a:ext cx="2948679" cy="3353100"/>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Clr>
                <a:schemeClr val="dk1"/>
              </a:buClr>
              <a:buSzPts val="1100"/>
              <a:buFont typeface="Arial"/>
              <a:buNone/>
            </a:pPr>
            <a:r>
              <a:rPr lang="en-US" sz="1800" dirty="0">
                <a:latin typeface="Helvetica Neue Light" charset="0"/>
                <a:ea typeface="Helvetica Neue Light" charset="0"/>
                <a:cs typeface="Helvetica Neue Light" charset="0"/>
              </a:rPr>
              <a:t>Run your own custom R scripts, or run pre-built R scripts directly on search results.</a:t>
            </a:r>
          </a:p>
          <a:p>
            <a:pPr marL="0" lvl="0" indent="0" algn="l" rtl="0">
              <a:spcBef>
                <a:spcPts val="480"/>
              </a:spcBef>
              <a:spcAft>
                <a:spcPts val="0"/>
              </a:spcAft>
              <a:buClr>
                <a:schemeClr val="dk1"/>
              </a:buClr>
              <a:buSzPts val="1100"/>
              <a:buFont typeface="Arial"/>
              <a:buNone/>
            </a:pPr>
            <a:endParaRPr lang="en-US" dirty="0">
              <a:latin typeface="Helvetica Neue Light" charset="0"/>
              <a:ea typeface="Helvetica Neue Light" charset="0"/>
              <a:cs typeface="Helvetica Neue Light" charset="0"/>
            </a:endParaRPr>
          </a:p>
          <a:p>
            <a:pPr marL="0" lvl="0" indent="0" algn="l" rtl="0">
              <a:spcBef>
                <a:spcPts val="480"/>
              </a:spcBef>
              <a:spcAft>
                <a:spcPts val="0"/>
              </a:spcAft>
              <a:buClr>
                <a:schemeClr val="dk1"/>
              </a:buClr>
              <a:buSzPts val="1100"/>
              <a:buFont typeface="Arial"/>
              <a:buNone/>
            </a:pPr>
            <a:r>
              <a:rPr lang="en-US" sz="1800" dirty="0">
                <a:latin typeface="Helvetica Neue Light" charset="0"/>
                <a:ea typeface="Helvetica Neue Light" charset="0"/>
                <a:cs typeface="Helvetica Neue Light" charset="0"/>
              </a:rPr>
              <a:t>R visualizations can be shared as Answers or Pinboards!</a:t>
            </a:r>
            <a:endParaRPr sz="1800" dirty="0">
              <a:latin typeface="Helvetica Neue Light" charset="0"/>
              <a:ea typeface="Helvetica Neue Light" charset="0"/>
              <a:cs typeface="Helvetica Neue Light" charset="0"/>
            </a:endParaRPr>
          </a:p>
          <a:p>
            <a:pPr marL="0" lvl="0" indent="0" algn="l" rtl="0">
              <a:lnSpc>
                <a:spcPct val="150000"/>
              </a:lnSpc>
              <a:spcBef>
                <a:spcPts val="480"/>
              </a:spcBef>
              <a:spcAft>
                <a:spcPts val="0"/>
              </a:spcAft>
              <a:buClr>
                <a:schemeClr val="dk1"/>
              </a:buClr>
              <a:buSzPts val="1800"/>
              <a:buNone/>
            </a:pPr>
            <a:endParaRPr sz="18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206763" y="953050"/>
            <a:ext cx="3225762" cy="3525629"/>
          </a:xfrm>
          <a:prstGeom prst="rect">
            <a:avLst/>
          </a:prstGeom>
          <a:ln>
            <a:solidFill>
              <a:schemeClr val="bg1">
                <a:lumMod val="50000"/>
              </a:schemeClr>
            </a:solidFill>
          </a:ln>
        </p:spPr>
      </p:pic>
      <p:pic>
        <p:nvPicPr>
          <p:cNvPr id="4" name="Picture 3">
            <a:extLst>
              <a:ext uri="{FF2B5EF4-FFF2-40B4-BE49-F238E27FC236}">
                <a16:creationId xmlns:a16="http://schemas.microsoft.com/office/drawing/2014/main" id="{62104A3A-8D7B-2645-9AA9-206599E6EB0A}"/>
              </a:ext>
            </a:extLst>
          </p:cNvPr>
          <p:cNvPicPr>
            <a:picLocks noChangeAspect="1"/>
          </p:cNvPicPr>
          <p:nvPr/>
        </p:nvPicPr>
        <p:blipFill rotWithShape="1">
          <a:blip r:embed="rId4"/>
          <a:srcRect b="4856"/>
          <a:stretch/>
        </p:blipFill>
        <p:spPr>
          <a:xfrm>
            <a:off x="4174423" y="1141375"/>
            <a:ext cx="795153" cy="2831911"/>
          </a:xfrm>
          <a:prstGeom prst="rect">
            <a:avLst/>
          </a:prstGeom>
        </p:spPr>
      </p:pic>
      <p:pic>
        <p:nvPicPr>
          <p:cNvPr id="9" name="Picture 8">
            <a:extLst>
              <a:ext uri="{FF2B5EF4-FFF2-40B4-BE49-F238E27FC236}">
                <a16:creationId xmlns:a16="http://schemas.microsoft.com/office/drawing/2014/main" id="{45948263-68A5-9441-9901-20EC9D4278D4}"/>
              </a:ext>
            </a:extLst>
          </p:cNvPr>
          <p:cNvPicPr>
            <a:picLocks noChangeAspect="1"/>
          </p:cNvPicPr>
          <p:nvPr/>
        </p:nvPicPr>
        <p:blipFill>
          <a:blip r:embed="rId5"/>
          <a:stretch>
            <a:fillRect/>
          </a:stretch>
        </p:blipFill>
        <p:spPr>
          <a:xfrm>
            <a:off x="4846870" y="3535035"/>
            <a:ext cx="241300" cy="215900"/>
          </a:xfrm>
          <a:prstGeom prst="rect">
            <a:avLst/>
          </a:prstGeom>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5615D"/>
        </a:solidFill>
        <a:effectLst/>
      </p:bgPr>
    </p:bg>
    <p:spTree>
      <p:nvGrpSpPr>
        <p:cNvPr id="1" name="Shape 768"/>
        <p:cNvGrpSpPr/>
        <p:nvPr/>
      </p:nvGrpSpPr>
      <p:grpSpPr>
        <a:xfrm>
          <a:off x="0" y="0"/>
          <a:ext cx="0" cy="0"/>
          <a:chOff x="0" y="0"/>
          <a:chExt cx="0" cy="0"/>
        </a:xfrm>
      </p:grpSpPr>
      <p:sp>
        <p:nvSpPr>
          <p:cNvPr id="769" name="Google Shape;769;p48"/>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2600"/>
              <a:buFont typeface="Arial"/>
              <a:buNone/>
            </a:pPr>
            <a:r>
              <a:rPr lang="en-US" dirty="0"/>
              <a:t>Conditional Formatting</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49"/>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Conditional Formatting in a Chart</a:t>
            </a:r>
            <a:endParaRPr/>
          </a:p>
        </p:txBody>
      </p:sp>
      <p:sp>
        <p:nvSpPr>
          <p:cNvPr id="776" name="Google Shape;776;p49"/>
          <p:cNvSpPr txBox="1"/>
          <p:nvPr/>
        </p:nvSpPr>
        <p:spPr>
          <a:xfrm>
            <a:off x="421650" y="973549"/>
            <a:ext cx="8562693" cy="42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dirty="0">
                <a:latin typeface="Helvetica Neue Light" charset="0"/>
                <a:ea typeface="Helvetica Neue Light" charset="0"/>
                <a:cs typeface="Helvetica Neue Light" charset="0"/>
                <a:sym typeface="Helvetica Neue"/>
              </a:rPr>
              <a:t>You can apply conditional formatting to tables or charts to highlight values in </a:t>
            </a:r>
            <a:r>
              <a:rPr lang="en-US" sz="1800">
                <a:latin typeface="Helvetica Neue Light" charset="0"/>
                <a:ea typeface="Helvetica Neue Light" charset="0"/>
                <a:cs typeface="Helvetica Neue Light" charset="0"/>
                <a:sym typeface="Helvetica Neue"/>
              </a:rPr>
              <a:t>your data.</a:t>
            </a:r>
            <a:endParaRPr sz="1800" u="none" strike="noStrike" cap="none" dirty="0">
              <a:solidFill>
                <a:srgbClr val="000000"/>
              </a:solidFill>
              <a:latin typeface="Helvetica Neue Light" charset="0"/>
              <a:ea typeface="Helvetica Neue Light" charset="0"/>
              <a:cs typeface="Helvetica Neue Light" charset="0"/>
              <a:sym typeface="Helvetica Neue"/>
            </a:endParaRPr>
          </a:p>
        </p:txBody>
      </p:sp>
      <p:pic>
        <p:nvPicPr>
          <p:cNvPr id="779" name="Google Shape;779;p49"/>
          <p:cNvPicPr preferRelativeResize="0"/>
          <p:nvPr/>
        </p:nvPicPr>
        <p:blipFill rotWithShape="1">
          <a:blip r:embed="rId3">
            <a:alphaModFix/>
            <a:extLst>
              <a:ext uri="{28A0092B-C50C-407E-A947-70E740481C1C}">
                <a14:useLocalDpi xmlns:a14="http://schemas.microsoft.com/office/drawing/2010/main"/>
              </a:ext>
            </a:extLst>
          </a:blip>
          <a:srcRect r="16011" b="28000"/>
          <a:stretch/>
        </p:blipFill>
        <p:spPr>
          <a:xfrm>
            <a:off x="5006286" y="1787982"/>
            <a:ext cx="3465325" cy="1336825"/>
          </a:xfrm>
          <a:prstGeom prst="rect">
            <a:avLst/>
          </a:prstGeom>
          <a:noFill/>
          <a:ln w="9525" cap="flat" cmpd="sng">
            <a:solidFill>
              <a:srgbClr val="666666"/>
            </a:solidFill>
            <a:prstDash val="solid"/>
            <a:round/>
            <a:headEnd type="none" w="sm" len="sm"/>
            <a:tailEnd type="none" w="sm" len="sm"/>
          </a:ln>
        </p:spPr>
      </p:pic>
      <p:pic>
        <p:nvPicPr>
          <p:cNvPr id="780" name="Google Shape;780;p49"/>
          <p:cNvPicPr preferRelativeResize="0"/>
          <p:nvPr/>
        </p:nvPicPr>
        <p:blipFill rotWithShape="1">
          <a:blip r:embed="rId4">
            <a:alphaModFix/>
            <a:extLst>
              <a:ext uri="{28A0092B-C50C-407E-A947-70E740481C1C}">
                <a14:useLocalDpi xmlns:a14="http://schemas.microsoft.com/office/drawing/2010/main"/>
              </a:ext>
            </a:extLst>
          </a:blip>
          <a:srcRect r="11656" b="18336"/>
          <a:stretch/>
        </p:blipFill>
        <p:spPr>
          <a:xfrm>
            <a:off x="5006286" y="3338634"/>
            <a:ext cx="3465325" cy="1441471"/>
          </a:xfrm>
          <a:prstGeom prst="rect">
            <a:avLst/>
          </a:prstGeom>
          <a:noFill/>
          <a:ln w="9525" cap="flat" cmpd="sng">
            <a:solidFill>
              <a:srgbClr val="666666"/>
            </a:solidFill>
            <a:prstDash val="solid"/>
            <a:round/>
            <a:headEnd type="none" w="sm" len="sm"/>
            <a:tailEnd type="none" w="sm" len="sm"/>
          </a:ln>
        </p:spPr>
      </p:pic>
      <p:pic>
        <p:nvPicPr>
          <p:cNvPr id="9" name="Picture 8"/>
          <p:cNvPicPr>
            <a:picLocks noChangeAspect="1"/>
          </p:cNvPicPr>
          <p:nvPr/>
        </p:nvPicPr>
        <p:blipFill>
          <a:blip r:embed="rId5"/>
          <a:stretch>
            <a:fillRect/>
          </a:stretch>
        </p:blipFill>
        <p:spPr>
          <a:xfrm>
            <a:off x="2375965" y="3843470"/>
            <a:ext cx="241300" cy="215900"/>
          </a:xfrm>
          <a:prstGeom prst="rect">
            <a:avLst/>
          </a:prstGeom>
        </p:spPr>
      </p:pic>
      <p:pic>
        <p:nvPicPr>
          <p:cNvPr id="2" name="Picture 1">
            <a:extLst>
              <a:ext uri="{FF2B5EF4-FFF2-40B4-BE49-F238E27FC236}">
                <a16:creationId xmlns:a16="http://schemas.microsoft.com/office/drawing/2014/main" id="{116FABBA-1FB3-3841-AC83-621BB045DE80}"/>
              </a:ext>
            </a:extLst>
          </p:cNvPr>
          <p:cNvPicPr>
            <a:picLocks noChangeAspect="1"/>
          </p:cNvPicPr>
          <p:nvPr/>
        </p:nvPicPr>
        <p:blipFill rotWithShape="1">
          <a:blip r:embed="rId6"/>
          <a:srcRect r="23733"/>
          <a:stretch/>
        </p:blipFill>
        <p:spPr>
          <a:xfrm>
            <a:off x="748589" y="1835591"/>
            <a:ext cx="4030607" cy="2844901"/>
          </a:xfrm>
          <a:prstGeom prst="rect">
            <a:avLst/>
          </a:prstGeom>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1"/>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Conditional Formatting in a Chart</a:t>
            </a:r>
            <a:endParaRPr/>
          </a:p>
        </p:txBody>
      </p:sp>
      <p:sp>
        <p:nvSpPr>
          <p:cNvPr id="788" name="Google Shape;788;p51"/>
          <p:cNvSpPr txBox="1"/>
          <p:nvPr/>
        </p:nvSpPr>
        <p:spPr>
          <a:xfrm>
            <a:off x="764825" y="1180650"/>
            <a:ext cx="2312700" cy="278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000000"/>
                </a:solidFill>
                <a:latin typeface="Helvetica Neue Light" charset="0"/>
                <a:ea typeface="Helvetica Neue Light" charset="0"/>
                <a:cs typeface="Helvetica Neue Light" charset="0"/>
                <a:sym typeface="Helvetica Neue"/>
              </a:rPr>
              <a:t>You can compare multiple metrics or KPIs.</a:t>
            </a:r>
            <a:endParaRPr sz="1800" u="none" strike="noStrike" cap="none" dirty="0">
              <a:solidFill>
                <a:srgbClr val="000000"/>
              </a:solidFill>
              <a:latin typeface="Helvetica Neue Light" charset="0"/>
              <a:ea typeface="Helvetica Neue Light" charset="0"/>
              <a:cs typeface="Helvetica Neue Light" charset="0"/>
              <a:sym typeface="Helvetica Neue"/>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dirty="0">
              <a:solidFill>
                <a:srgbClr val="000000"/>
              </a:solidFill>
              <a:latin typeface="Helvetica Neue Light" charset="0"/>
              <a:ea typeface="Helvetica Neue Light" charset="0"/>
              <a:cs typeface="Helvetica Neue Light" charset="0"/>
              <a:sym typeface="Helvetica Neue"/>
            </a:endParaRPr>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000000"/>
                </a:solidFill>
                <a:latin typeface="Helvetica Neue Light" charset="0"/>
                <a:ea typeface="Helvetica Neue Light" charset="0"/>
                <a:cs typeface="Helvetica Neue Light" charset="0"/>
                <a:sym typeface="Helvetica Neue"/>
              </a:rPr>
              <a:t>Use this for important metrics you track daily, monthly, or quarterly.</a:t>
            </a:r>
            <a:endParaRPr sz="1800" u="none" strike="noStrike" cap="none" dirty="0">
              <a:solidFill>
                <a:srgbClr val="000000"/>
              </a:solidFill>
              <a:latin typeface="Helvetica Neue Light" charset="0"/>
              <a:ea typeface="Helvetica Neue Light" charset="0"/>
              <a:cs typeface="Helvetica Neue Light" charset="0"/>
              <a:sym typeface="Helvetica Neue"/>
            </a:endParaRPr>
          </a:p>
        </p:txBody>
      </p:sp>
      <p:pic>
        <p:nvPicPr>
          <p:cNvPr id="2" name="Picture 1">
            <a:extLst>
              <a:ext uri="{FF2B5EF4-FFF2-40B4-BE49-F238E27FC236}">
                <a16:creationId xmlns:a16="http://schemas.microsoft.com/office/drawing/2014/main" id="{3A346143-1D3A-4E4C-BF9E-F9FFF8A3D924}"/>
              </a:ext>
            </a:extLst>
          </p:cNvPr>
          <p:cNvPicPr>
            <a:picLocks noChangeAspect="1"/>
          </p:cNvPicPr>
          <p:nvPr/>
        </p:nvPicPr>
        <p:blipFill>
          <a:blip r:embed="rId3"/>
          <a:stretch>
            <a:fillRect/>
          </a:stretch>
        </p:blipFill>
        <p:spPr>
          <a:xfrm>
            <a:off x="3310310" y="1028250"/>
            <a:ext cx="5512333" cy="3424007"/>
          </a:xfrm>
          <a:prstGeom prst="rect">
            <a:avLst/>
          </a:prstGeom>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2" name="Picture 1">
            <a:extLst>
              <a:ext uri="{FF2B5EF4-FFF2-40B4-BE49-F238E27FC236}">
                <a16:creationId xmlns:a16="http://schemas.microsoft.com/office/drawing/2014/main" id="{CC113732-F662-BA48-8BAE-3A75D1679A66}"/>
              </a:ext>
            </a:extLst>
          </p:cNvPr>
          <p:cNvPicPr>
            <a:picLocks noChangeAspect="1"/>
          </p:cNvPicPr>
          <p:nvPr/>
        </p:nvPicPr>
        <p:blipFill>
          <a:blip r:embed="rId3"/>
          <a:stretch>
            <a:fillRect/>
          </a:stretch>
        </p:blipFill>
        <p:spPr>
          <a:xfrm>
            <a:off x="403625" y="2039170"/>
            <a:ext cx="4502471" cy="2560053"/>
          </a:xfrm>
          <a:prstGeom prst="rect">
            <a:avLst/>
          </a:prstGeom>
          <a:ln>
            <a:solidFill>
              <a:schemeClr val="bg1">
                <a:lumMod val="50000"/>
              </a:schemeClr>
            </a:solidFill>
          </a:ln>
        </p:spPr>
      </p:pic>
      <p:sp>
        <p:nvSpPr>
          <p:cNvPr id="795" name="Google Shape;795;p5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E3037"/>
              </a:buClr>
              <a:buSzPts val="1900"/>
              <a:buFont typeface="Arial"/>
              <a:buNone/>
            </a:pPr>
            <a:r>
              <a:rPr lang="en-US">
                <a:solidFill>
                  <a:srgbClr val="2E3037"/>
                </a:solidFill>
              </a:rPr>
              <a:t>Conditional Formatting in a Table</a:t>
            </a:r>
            <a:endParaRPr sz="2600" i="0" u="none" strike="noStrike" cap="none">
              <a:solidFill>
                <a:srgbClr val="2E3037"/>
              </a:solidFill>
            </a:endParaRPr>
          </a:p>
        </p:txBody>
      </p:sp>
      <p:sp>
        <p:nvSpPr>
          <p:cNvPr id="796" name="Google Shape;796;p52"/>
          <p:cNvSpPr txBox="1"/>
          <p:nvPr/>
        </p:nvSpPr>
        <p:spPr>
          <a:xfrm>
            <a:off x="403625" y="996396"/>
            <a:ext cx="6674100" cy="44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000000"/>
                </a:solidFill>
                <a:latin typeface="Helvetica Neue Light" charset="0"/>
                <a:ea typeface="Helvetica Neue Light" charset="0"/>
                <a:cs typeface="Helvetica Neue Light" charset="0"/>
                <a:sym typeface="Helvetica Neue"/>
              </a:rPr>
              <a:t>Set a cell’s color based on the value it contains. </a:t>
            </a:r>
            <a:r>
              <a:rPr lang="en-US" sz="1800" dirty="0">
                <a:latin typeface="Helvetica Neue Light" charset="0"/>
                <a:ea typeface="Helvetica Neue Light" charset="0"/>
                <a:cs typeface="Helvetica Neue Light" charset="0"/>
                <a:sym typeface="Helvetica Neue"/>
              </a:rPr>
              <a:t>Select Conditional Formatting from the ellipsis icon.</a:t>
            </a:r>
            <a:endParaRPr sz="1800" u="none" strike="noStrike" cap="none" dirty="0">
              <a:solidFill>
                <a:srgbClr val="000000"/>
              </a:solidFill>
              <a:latin typeface="Helvetica Neue Light" charset="0"/>
              <a:ea typeface="Helvetica Neue Light" charset="0"/>
              <a:cs typeface="Helvetica Neue Light" charset="0"/>
              <a:sym typeface="Helvetica Neue"/>
            </a:endParaRPr>
          </a:p>
        </p:txBody>
      </p:sp>
      <p:pic>
        <p:nvPicPr>
          <p:cNvPr id="799" name="Google Shape;799;p52"/>
          <p:cNvPicPr preferRelativeResize="0"/>
          <p:nvPr/>
        </p:nvPicPr>
        <p:blipFill rotWithShape="1">
          <a:blip r:embed="rId4">
            <a:alphaModFix/>
          </a:blip>
          <a:srcRect b="11720"/>
          <a:stretch/>
        </p:blipFill>
        <p:spPr>
          <a:xfrm>
            <a:off x="5082389" y="1843232"/>
            <a:ext cx="3732810" cy="2951927"/>
          </a:xfrm>
          <a:prstGeom prst="rect">
            <a:avLst/>
          </a:prstGeom>
          <a:noFill/>
          <a:ln>
            <a:solidFill>
              <a:schemeClr val="bg1">
                <a:lumMod val="50000"/>
              </a:schemeClr>
            </a:solidFill>
          </a:ln>
        </p:spPr>
      </p:pic>
      <p:pic>
        <p:nvPicPr>
          <p:cNvPr id="7" name="Picture 6"/>
          <p:cNvPicPr>
            <a:picLocks noChangeAspect="1"/>
          </p:cNvPicPr>
          <p:nvPr/>
        </p:nvPicPr>
        <p:blipFill>
          <a:blip r:embed="rId5"/>
          <a:stretch>
            <a:fillRect/>
          </a:stretch>
        </p:blipFill>
        <p:spPr>
          <a:xfrm>
            <a:off x="4312728" y="3510997"/>
            <a:ext cx="241300" cy="215900"/>
          </a:xfrm>
          <a:prstGeom prst="rect">
            <a:avLst/>
          </a:prstGeom>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55"/>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2600"/>
              <a:buFont typeface="Arial"/>
              <a:buNone/>
            </a:pPr>
            <a:r>
              <a:rPr lang="en-US"/>
              <a:t>Complex Searches: Growth</a:t>
            </a:r>
            <a:endParaRPr sz="2600" i="0" u="none" strike="noStrike" cap="none">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pic>
        <p:nvPicPr>
          <p:cNvPr id="828" name="Google Shape;828;p57"/>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2433963" y="1677554"/>
            <a:ext cx="4630202" cy="3268535"/>
          </a:xfrm>
          <a:prstGeom prst="rect">
            <a:avLst/>
          </a:prstGeom>
          <a:noFill/>
          <a:ln w="9525" cap="flat" cmpd="sng">
            <a:solidFill>
              <a:srgbClr val="666666"/>
            </a:solidFill>
            <a:prstDash val="solid"/>
            <a:round/>
            <a:headEnd type="none" w="sm" len="sm"/>
            <a:tailEnd type="none" w="sm" len="sm"/>
          </a:ln>
        </p:spPr>
      </p:pic>
      <p:sp>
        <p:nvSpPr>
          <p:cNvPr id="829" name="Google Shape;829;p57"/>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Show Growth Over Time</a:t>
            </a:r>
            <a:endParaRPr/>
          </a:p>
        </p:txBody>
      </p:sp>
      <p:sp>
        <p:nvSpPr>
          <p:cNvPr id="6" name="Google Shape;796;p52"/>
          <p:cNvSpPr txBox="1"/>
          <p:nvPr/>
        </p:nvSpPr>
        <p:spPr>
          <a:xfrm>
            <a:off x="403625" y="996396"/>
            <a:ext cx="6674100" cy="44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dirty="0">
                <a:latin typeface="Helvetica Neue Light" charset="0"/>
                <a:ea typeface="Helvetica Neue Light" charset="0"/>
                <a:cs typeface="Helvetica Neue Light" charset="0"/>
                <a:sym typeface="Helvetica Neue"/>
              </a:rPr>
              <a:t>Type “growth of” into the search bar and view selections</a:t>
            </a:r>
            <a:endParaRPr sz="1800" u="none" strike="noStrike" cap="none" dirty="0">
              <a:solidFill>
                <a:srgbClr val="000000"/>
              </a:solidFill>
              <a:latin typeface="Helvetica Neue Light" charset="0"/>
              <a:ea typeface="Helvetica Neue Light" charset="0"/>
              <a:cs typeface="Helvetica Neue Light" charset="0"/>
              <a:sym typeface="Helvetica Neue"/>
            </a:endParaRPr>
          </a:p>
        </p:txBody>
      </p:sp>
      <p:pic>
        <p:nvPicPr>
          <p:cNvPr id="8" name="Picture 7"/>
          <p:cNvPicPr>
            <a:picLocks noChangeAspect="1"/>
          </p:cNvPicPr>
          <p:nvPr/>
        </p:nvPicPr>
        <p:blipFill>
          <a:blip r:embed="rId4"/>
          <a:stretch>
            <a:fillRect/>
          </a:stretch>
        </p:blipFill>
        <p:spPr>
          <a:xfrm>
            <a:off x="4769384" y="2859401"/>
            <a:ext cx="241300" cy="215900"/>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9"/>
          <p:cNvSpPr txBox="1">
            <a:spLocks noGrp="1"/>
          </p:cNvSpPr>
          <p:nvPr>
            <p:ph type="body" idx="1"/>
          </p:nvPr>
        </p:nvSpPr>
        <p:spPr>
          <a:xfrm>
            <a:off x="411122" y="899144"/>
            <a:ext cx="8576878" cy="21279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SzPts val="1800"/>
              <a:buNone/>
            </a:pPr>
            <a:r>
              <a:rPr lang="en-US" sz="1800" dirty="0">
                <a:latin typeface="Helvetica Neue Light"/>
                <a:ea typeface="Helvetica Neue Light"/>
                <a:cs typeface="Helvetica Neue Light"/>
                <a:sym typeface="Helvetica Neue Light"/>
              </a:rPr>
              <a:t>Share Answers or Pinboards with others, with either View or Edit access.</a:t>
            </a:r>
            <a:endParaRPr sz="1800" dirty="0">
              <a:latin typeface="Helvetica Neue"/>
              <a:ea typeface="Helvetica Neue"/>
              <a:cs typeface="Helvetica Neue"/>
              <a:sym typeface="Helvetica Neue"/>
            </a:endParaRPr>
          </a:p>
        </p:txBody>
      </p:sp>
      <p:sp>
        <p:nvSpPr>
          <p:cNvPr id="432" name="Google Shape;432;p9"/>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E3037"/>
              </a:buClr>
              <a:buSzPts val="1900"/>
              <a:buFont typeface="Arial"/>
              <a:buNone/>
            </a:pPr>
            <a:r>
              <a:rPr lang="en-US" sz="2600" dirty="0">
                <a:solidFill>
                  <a:srgbClr val="2E3037"/>
                </a:solidFill>
              </a:rPr>
              <a:t>Sharing your Answer</a:t>
            </a:r>
            <a:endParaRPr sz="2600" i="0" u="none" strike="noStrike" cap="none" dirty="0">
              <a:solidFill>
                <a:srgbClr val="2E3037"/>
              </a:solidFill>
            </a:endParaRPr>
          </a:p>
        </p:txBody>
      </p:sp>
      <p:sp>
        <p:nvSpPr>
          <p:cNvPr id="10" name="Chevron 9"/>
          <p:cNvSpPr/>
          <p:nvPr/>
        </p:nvSpPr>
        <p:spPr>
          <a:xfrm flipH="1">
            <a:off x="2802511" y="2138928"/>
            <a:ext cx="176455" cy="182881"/>
          </a:xfrm>
          <a:prstGeom prst="chevro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19439" y="1399771"/>
            <a:ext cx="5705121" cy="3092522"/>
          </a:xfrm>
          <a:prstGeom prst="rect">
            <a:avLst/>
          </a:prstGeom>
          <a:ln>
            <a:solidFill>
              <a:schemeClr val="tx1">
                <a:lumMod val="50000"/>
                <a:lumOff val="50000"/>
              </a:schemeClr>
            </a:solidFill>
          </a:ln>
        </p:spPr>
      </p:pic>
      <p:pic>
        <p:nvPicPr>
          <p:cNvPr id="11" name="Picture 10">
            <a:extLst>
              <a:ext uri="{FF2B5EF4-FFF2-40B4-BE49-F238E27FC236}">
                <a16:creationId xmlns:a16="http://schemas.microsoft.com/office/drawing/2014/main" id="{AB990C10-36DF-974F-99E4-F2D64CD6F8EB}"/>
              </a:ext>
            </a:extLst>
          </p:cNvPr>
          <p:cNvPicPr>
            <a:picLocks noChangeAspect="1"/>
          </p:cNvPicPr>
          <p:nvPr/>
        </p:nvPicPr>
        <p:blipFill rotWithShape="1">
          <a:blip r:embed="rId3">
            <a:extLst>
              <a:ext uri="{28A0092B-C50C-407E-A947-70E740481C1C}">
                <a14:useLocalDpi xmlns:a14="http://schemas.microsoft.com/office/drawing/2010/main"/>
              </a:ext>
            </a:extLst>
          </a:blip>
          <a:srcRect t="84470"/>
          <a:stretch/>
        </p:blipFill>
        <p:spPr>
          <a:xfrm>
            <a:off x="1719438" y="4464054"/>
            <a:ext cx="5705121" cy="480266"/>
          </a:xfrm>
          <a:prstGeom prst="rect">
            <a:avLst/>
          </a:prstGeom>
          <a:ln>
            <a:solidFill>
              <a:schemeClr val="tx1">
                <a:lumMod val="50000"/>
                <a:lumOff val="50000"/>
              </a:schemeClr>
            </a:solidFill>
          </a:ln>
        </p:spPr>
      </p:pic>
      <p:pic>
        <p:nvPicPr>
          <p:cNvPr id="3" name="Picture 2">
            <a:extLst>
              <a:ext uri="{FF2B5EF4-FFF2-40B4-BE49-F238E27FC236}">
                <a16:creationId xmlns:a16="http://schemas.microsoft.com/office/drawing/2014/main" id="{3E47D9A9-0C90-F34F-BE16-4D453FBD4EC5}"/>
              </a:ext>
            </a:extLst>
          </p:cNvPr>
          <p:cNvPicPr>
            <a:picLocks noChangeAspect="1"/>
          </p:cNvPicPr>
          <p:nvPr/>
        </p:nvPicPr>
        <p:blipFill rotWithShape="1">
          <a:blip r:embed="rId4"/>
          <a:srcRect l="1103" t="67980" r="9934" b="13266"/>
          <a:stretch/>
        </p:blipFill>
        <p:spPr>
          <a:xfrm>
            <a:off x="1719437" y="3527672"/>
            <a:ext cx="5705121" cy="964622"/>
          </a:xfrm>
          <a:prstGeom prst="rect">
            <a:avLst/>
          </a:prstGeom>
        </p:spPr>
      </p:pic>
      <p:pic>
        <p:nvPicPr>
          <p:cNvPr id="5" name="Picture 4">
            <a:extLst>
              <a:ext uri="{FF2B5EF4-FFF2-40B4-BE49-F238E27FC236}">
                <a16:creationId xmlns:a16="http://schemas.microsoft.com/office/drawing/2014/main" id="{101D43AB-01CA-7F44-9DAA-6B2E931826C1}"/>
              </a:ext>
            </a:extLst>
          </p:cNvPr>
          <p:cNvPicPr>
            <a:picLocks noChangeAspect="1"/>
          </p:cNvPicPr>
          <p:nvPr/>
        </p:nvPicPr>
        <p:blipFill rotWithShape="1">
          <a:blip r:embed="rId5"/>
          <a:srcRect l="23608" t="40581" r="29321" b="15012"/>
          <a:stretch/>
        </p:blipFill>
        <p:spPr>
          <a:xfrm>
            <a:off x="979808" y="1769302"/>
            <a:ext cx="471920" cy="552507"/>
          </a:xfrm>
          <a:prstGeom prst="rect">
            <a:avLst/>
          </a:prstGeom>
        </p:spPr>
      </p:pic>
      <p:sp>
        <p:nvSpPr>
          <p:cNvPr id="9" name="Text Placeholder 2"/>
          <p:cNvSpPr txBox="1">
            <a:spLocks/>
          </p:cNvSpPr>
          <p:nvPr/>
        </p:nvSpPr>
        <p:spPr>
          <a:xfrm>
            <a:off x="7209824" y="2946216"/>
            <a:ext cx="1818365" cy="581456"/>
          </a:xfrm>
          <a:prstGeom prst="rect">
            <a:avLst/>
          </a:prstGeom>
          <a:solidFill>
            <a:schemeClr val="bg1"/>
          </a:solidFill>
          <a:ln>
            <a:noFill/>
          </a:ln>
        </p:spPr>
        <p:txBody>
          <a:bodyPr spcFirstLastPara="1" wrap="square" lIns="81625" tIns="40800" rIns="81625" bIns="408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ClrTx/>
              <a:buSzTx/>
              <a:buFontTx/>
              <a:buNone/>
              <a:defRPr/>
            </a:pPr>
            <a:r>
              <a:rPr lang="en-US" dirty="0">
                <a:latin typeface="Helvetica Neue Light" charset="0"/>
                <a:ea typeface="Helvetica Neue Light" charset="0"/>
                <a:cs typeface="Helvetica Neue Light" charset="0"/>
              </a:rPr>
              <a:t>Allow others to either View or Edit.</a:t>
            </a:r>
            <a:endParaRPr lang="en-US" dirty="0"/>
          </a:p>
          <a:p>
            <a:pPr marL="0" indent="0">
              <a:spcBef>
                <a:spcPts val="0"/>
              </a:spcBef>
              <a:buClrTx/>
              <a:buSzTx/>
              <a:buFontTx/>
              <a:buNone/>
              <a:defRPr/>
            </a:pPr>
            <a:endParaRPr lang="en-US" dirty="0"/>
          </a:p>
        </p:txBody>
      </p:sp>
      <p:pic>
        <p:nvPicPr>
          <p:cNvPr id="12" name="Picture 11">
            <a:extLst>
              <a:ext uri="{FF2B5EF4-FFF2-40B4-BE49-F238E27FC236}">
                <a16:creationId xmlns:a16="http://schemas.microsoft.com/office/drawing/2014/main" id="{D99DCB82-B44C-FD45-AC1F-54D42A4B0DC8}"/>
              </a:ext>
            </a:extLst>
          </p:cNvPr>
          <p:cNvPicPr>
            <a:picLocks noChangeAspect="1"/>
          </p:cNvPicPr>
          <p:nvPr/>
        </p:nvPicPr>
        <p:blipFill rotWithShape="1">
          <a:blip r:embed="rId5"/>
          <a:srcRect r="6934" b="60152"/>
          <a:stretch/>
        </p:blipFill>
        <p:spPr>
          <a:xfrm>
            <a:off x="884682" y="1488180"/>
            <a:ext cx="713443" cy="379084"/>
          </a:xfrm>
          <a:prstGeom prst="rect">
            <a:avLst/>
          </a:prstGeom>
        </p:spPr>
      </p:pic>
    </p:spTree>
    <p:extLst>
      <p:ext uri="{BB962C8B-B14F-4D97-AF65-F5344CB8AC3E}">
        <p14:creationId xmlns:p14="http://schemas.microsoft.com/office/powerpoint/2010/main" val="146403953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58"/>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Show Growth Over Time</a:t>
            </a:r>
            <a:endParaRPr/>
          </a:p>
        </p:txBody>
      </p:sp>
      <p:pic>
        <p:nvPicPr>
          <p:cNvPr id="839" name="Google Shape;839;p58"/>
          <p:cNvPicPr preferRelativeResize="0"/>
          <p:nvPr/>
        </p:nvPicPr>
        <p:blipFill rotWithShape="1">
          <a:blip r:embed="rId3">
            <a:alphaModFix/>
          </a:blip>
          <a:srcRect/>
          <a:stretch/>
        </p:blipFill>
        <p:spPr>
          <a:xfrm>
            <a:off x="2124635" y="1801906"/>
            <a:ext cx="4683857" cy="3026773"/>
          </a:xfrm>
          <a:prstGeom prst="rect">
            <a:avLst/>
          </a:prstGeom>
          <a:noFill/>
          <a:ln w="9525" cap="flat" cmpd="sng">
            <a:solidFill>
              <a:srgbClr val="666666"/>
            </a:solidFill>
            <a:prstDash val="solid"/>
            <a:round/>
            <a:headEnd type="none" w="sm" len="sm"/>
            <a:tailEnd type="none" w="sm" len="sm"/>
          </a:ln>
        </p:spPr>
      </p:pic>
      <p:sp>
        <p:nvSpPr>
          <p:cNvPr id="5" name="Google Shape;796;p52"/>
          <p:cNvSpPr txBox="1"/>
          <p:nvPr/>
        </p:nvSpPr>
        <p:spPr>
          <a:xfrm>
            <a:off x="403624" y="996396"/>
            <a:ext cx="7171551" cy="44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dirty="0">
                <a:latin typeface="Helvetica Neue Light" charset="0"/>
                <a:ea typeface="Helvetica Neue Light" charset="0"/>
                <a:cs typeface="Helvetica Neue Light" charset="0"/>
                <a:sym typeface="Helvetica Neue"/>
              </a:rPr>
              <a:t>Waterfall charts are especially effective at showing growth. Change your chart type to “waterfall chart” and take a look!</a:t>
            </a:r>
            <a:endParaRPr sz="1800" u="none" strike="noStrike" cap="none" dirty="0">
              <a:solidFill>
                <a:srgbClr val="000000"/>
              </a:solidFill>
              <a:latin typeface="Helvetica Neue Light" charset="0"/>
              <a:ea typeface="Helvetica Neue Light" charset="0"/>
              <a:cs typeface="Helvetica Neue Light" charset="0"/>
              <a:sym typeface="Helvetica Neue"/>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60"/>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2600"/>
              <a:buFont typeface="Arial"/>
              <a:buNone/>
            </a:pPr>
            <a:r>
              <a:rPr lang="en-US"/>
              <a:t>Complex Searches: Time Keywords</a:t>
            </a:r>
            <a:endParaRPr sz="2600" i="0" u="none" strike="noStrike" cap="none">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61"/>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dirty="0"/>
              <a:t>Period Grouping</a:t>
            </a:r>
            <a:endParaRPr dirty="0"/>
          </a:p>
        </p:txBody>
      </p:sp>
      <p:sp>
        <p:nvSpPr>
          <p:cNvPr id="864" name="Google Shape;864;p61"/>
          <p:cNvSpPr txBox="1">
            <a:spLocks noGrp="1"/>
          </p:cNvSpPr>
          <p:nvPr>
            <p:ph type="body" idx="1"/>
          </p:nvPr>
        </p:nvSpPr>
        <p:spPr>
          <a:xfrm>
            <a:off x="493350" y="877250"/>
            <a:ext cx="7141200" cy="3239100"/>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Clr>
                <a:schemeClr val="dk1"/>
              </a:buClr>
              <a:buSzPts val="1800"/>
              <a:buNone/>
            </a:pPr>
            <a:r>
              <a:rPr lang="en-US" sz="1800" dirty="0">
                <a:latin typeface="Helvetica Neue Light" charset="0"/>
                <a:ea typeface="Helvetica Neue Light" charset="0"/>
                <a:cs typeface="Helvetica Neue Light" charset="0"/>
              </a:rPr>
              <a:t>Comparisons like sales over time are more meaningful when you compare the same time frames.</a:t>
            </a:r>
            <a:endParaRPr sz="1800" dirty="0">
              <a:latin typeface="Helvetica Neue Light" charset="0"/>
              <a:ea typeface="Helvetica Neue Light" charset="0"/>
              <a:cs typeface="Helvetica Neue Light" charset="0"/>
            </a:endParaRPr>
          </a:p>
          <a:p>
            <a:pPr marL="457200" lvl="0" indent="0" algn="l" rtl="0">
              <a:spcBef>
                <a:spcPts val="480"/>
              </a:spcBef>
              <a:spcAft>
                <a:spcPts val="0"/>
              </a:spcAft>
              <a:buClr>
                <a:schemeClr val="dk1"/>
              </a:buClr>
              <a:buSzPts val="1800"/>
              <a:buNone/>
            </a:pPr>
            <a:endParaRPr sz="1800" dirty="0">
              <a:latin typeface="Helvetica Neue Light" charset="0"/>
              <a:ea typeface="Helvetica Neue Light" charset="0"/>
              <a:cs typeface="Helvetica Neue Light" charset="0"/>
            </a:endParaRPr>
          </a:p>
          <a:p>
            <a:pPr marL="0" lvl="0" indent="0" algn="l" rtl="0">
              <a:spcBef>
                <a:spcPts val="480"/>
              </a:spcBef>
              <a:spcAft>
                <a:spcPts val="0"/>
              </a:spcAft>
              <a:buClr>
                <a:schemeClr val="dk1"/>
              </a:buClr>
              <a:buSzPts val="1800"/>
              <a:buNone/>
            </a:pPr>
            <a:r>
              <a:rPr lang="en-US" sz="1800" dirty="0">
                <a:latin typeface="Helvetica Neue Light" charset="0"/>
                <a:ea typeface="Helvetica Neue Light" charset="0"/>
                <a:cs typeface="Helvetica Neue Light" charset="0"/>
              </a:rPr>
              <a:t>To see this, type </a:t>
            </a:r>
            <a:br>
              <a:rPr lang="en-US" sz="1800" dirty="0">
                <a:latin typeface="Helvetica Neue Light" charset="0"/>
                <a:ea typeface="Helvetica Neue Light" charset="0"/>
                <a:cs typeface="Helvetica Neue Light" charset="0"/>
              </a:rPr>
            </a:br>
            <a:r>
              <a:rPr lang="en-US" sz="1800" dirty="0">
                <a:latin typeface="Helvetica Neue Light" charset="0"/>
                <a:ea typeface="Helvetica Neue Light" charset="0"/>
                <a:cs typeface="Helvetica Neue Light" charset="0"/>
              </a:rPr>
              <a:t>“sales quarterly”.</a:t>
            </a:r>
            <a:endParaRPr sz="1800" dirty="0">
              <a:latin typeface="Helvetica Neue Light" charset="0"/>
              <a:ea typeface="Helvetica Neue Light" charset="0"/>
              <a:cs typeface="Helvetica Neue Light" charset="0"/>
            </a:endParaRPr>
          </a:p>
          <a:p>
            <a:pPr marL="0" lvl="0" indent="0" algn="l" rtl="0">
              <a:spcBef>
                <a:spcPts val="480"/>
              </a:spcBef>
              <a:spcAft>
                <a:spcPts val="0"/>
              </a:spcAft>
              <a:buClr>
                <a:schemeClr val="dk1"/>
              </a:buClr>
              <a:buSzPts val="1600"/>
              <a:buNone/>
            </a:pPr>
            <a:endParaRPr dirty="0"/>
          </a:p>
        </p:txBody>
      </p:sp>
      <p:pic>
        <p:nvPicPr>
          <p:cNvPr id="865" name="Google Shape;865;p61"/>
          <p:cNvPicPr preferRelativeResize="0"/>
          <p:nvPr/>
        </p:nvPicPr>
        <p:blipFill rotWithShape="1">
          <a:blip r:embed="rId3">
            <a:alphaModFix/>
          </a:blip>
          <a:srcRect/>
          <a:stretch/>
        </p:blipFill>
        <p:spPr>
          <a:xfrm>
            <a:off x="3006450" y="1717235"/>
            <a:ext cx="5098474" cy="3041575"/>
          </a:xfrm>
          <a:prstGeom prst="rect">
            <a:avLst/>
          </a:prstGeom>
          <a:noFill/>
          <a:ln w="9525" cap="flat" cmpd="sng">
            <a:solidFill>
              <a:srgbClr val="666666"/>
            </a:solidFill>
            <a:prstDash val="solid"/>
            <a:round/>
            <a:headEnd type="none" w="sm" len="sm"/>
            <a:tailEnd type="none" w="sm" len="sm"/>
          </a:ln>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62"/>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dirty="0"/>
              <a:t>Period Grouping</a:t>
            </a:r>
            <a:endParaRPr dirty="0"/>
          </a:p>
        </p:txBody>
      </p:sp>
      <p:sp>
        <p:nvSpPr>
          <p:cNvPr id="872" name="Google Shape;872;p62"/>
          <p:cNvSpPr txBox="1">
            <a:spLocks noGrp="1"/>
          </p:cNvSpPr>
          <p:nvPr>
            <p:ph type="body" idx="1"/>
          </p:nvPr>
        </p:nvSpPr>
        <p:spPr>
          <a:xfrm>
            <a:off x="493350" y="877250"/>
            <a:ext cx="2028300" cy="3239100"/>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Clr>
                <a:schemeClr val="dk1"/>
              </a:buClr>
              <a:buSzPts val="1800"/>
              <a:buNone/>
            </a:pPr>
            <a:r>
              <a:rPr lang="en-US" sz="1800" dirty="0">
                <a:latin typeface="Helvetica Neue Light" charset="0"/>
                <a:ea typeface="Helvetica Neue Light" charset="0"/>
                <a:cs typeface="Helvetica Neue Light" charset="0"/>
              </a:rPr>
              <a:t>Now add </a:t>
            </a:r>
            <a:br>
              <a:rPr lang="en-US" sz="1800" dirty="0">
                <a:latin typeface="Helvetica Neue Light" charset="0"/>
                <a:ea typeface="Helvetica Neue Light" charset="0"/>
                <a:cs typeface="Helvetica Neue Light" charset="0"/>
              </a:rPr>
            </a:br>
            <a:r>
              <a:rPr lang="en-US" sz="1800" dirty="0">
                <a:latin typeface="Helvetica Neue Light" charset="0"/>
                <a:ea typeface="Helvetica Neue Light" charset="0"/>
                <a:cs typeface="Helvetica Neue Light" charset="0"/>
              </a:rPr>
              <a:t>“yearly” to </a:t>
            </a:r>
            <a:br>
              <a:rPr lang="en-US" sz="1800" dirty="0">
                <a:latin typeface="Helvetica Neue Light" charset="0"/>
                <a:ea typeface="Helvetica Neue Light" charset="0"/>
                <a:cs typeface="Helvetica Neue Light" charset="0"/>
              </a:rPr>
            </a:br>
            <a:r>
              <a:rPr lang="en-US" sz="1800" dirty="0">
                <a:latin typeface="Helvetica Neue Light" charset="0"/>
                <a:ea typeface="Helvetica Neue Light" charset="0"/>
                <a:cs typeface="Helvetica Neue Light" charset="0"/>
              </a:rPr>
              <a:t>your search.</a:t>
            </a:r>
            <a:endParaRPr sz="1800" dirty="0">
              <a:latin typeface="Helvetica Neue Light" charset="0"/>
              <a:ea typeface="Helvetica Neue Light" charset="0"/>
              <a:cs typeface="Helvetica Neue Light" charset="0"/>
            </a:endParaRPr>
          </a:p>
          <a:p>
            <a:pPr marL="0" lvl="0" indent="0" algn="l" rtl="0">
              <a:spcBef>
                <a:spcPts val="480"/>
              </a:spcBef>
              <a:spcAft>
                <a:spcPts val="0"/>
              </a:spcAft>
              <a:buClr>
                <a:schemeClr val="dk1"/>
              </a:buClr>
              <a:buSzPts val="1800"/>
              <a:buNone/>
            </a:pPr>
            <a:br>
              <a:rPr lang="en-US" sz="1800" dirty="0">
                <a:latin typeface="Helvetica Neue Light" charset="0"/>
                <a:ea typeface="Helvetica Neue Light" charset="0"/>
                <a:cs typeface="Helvetica Neue Light" charset="0"/>
              </a:rPr>
            </a:br>
            <a:r>
              <a:rPr lang="en-US" sz="1800" dirty="0">
                <a:latin typeface="Helvetica Neue Light" charset="0"/>
                <a:ea typeface="Helvetica Neue Light" charset="0"/>
                <a:cs typeface="Helvetica Neue Light" charset="0"/>
              </a:rPr>
              <a:t>Switch to a bar chart.</a:t>
            </a:r>
            <a:br>
              <a:rPr lang="en-US" sz="1800" dirty="0">
                <a:latin typeface="Helvetica Neue Light" charset="0"/>
                <a:ea typeface="Helvetica Neue Light" charset="0"/>
                <a:cs typeface="Helvetica Neue Light" charset="0"/>
              </a:rPr>
            </a:br>
            <a:endParaRPr sz="1800" dirty="0">
              <a:latin typeface="Helvetica Neue Light" charset="0"/>
              <a:ea typeface="Helvetica Neue Light" charset="0"/>
              <a:cs typeface="Helvetica Neue Light" charset="0"/>
            </a:endParaRPr>
          </a:p>
          <a:p>
            <a:pPr marL="0" lvl="0" indent="0" algn="l" rtl="0">
              <a:spcBef>
                <a:spcPts val="480"/>
              </a:spcBef>
              <a:spcAft>
                <a:spcPts val="0"/>
              </a:spcAft>
              <a:buClr>
                <a:schemeClr val="dk1"/>
              </a:buClr>
              <a:buSzPts val="1800"/>
              <a:buNone/>
            </a:pPr>
            <a:r>
              <a:rPr lang="en-US" sz="1800" dirty="0">
                <a:latin typeface="Helvetica Neue Light" charset="0"/>
                <a:ea typeface="Helvetica Neue Light" charset="0"/>
                <a:cs typeface="Helvetica Neue Light" charset="0"/>
              </a:rPr>
              <a:t>Notice how much easier it is to see what’s happening over time?</a:t>
            </a:r>
            <a:endParaRPr sz="1800" dirty="0">
              <a:latin typeface="Helvetica Neue Light" charset="0"/>
              <a:ea typeface="Helvetica Neue Light" charset="0"/>
              <a:cs typeface="Helvetica Neue Light" charset="0"/>
            </a:endParaRPr>
          </a:p>
          <a:p>
            <a:pPr marL="457200" lvl="0" indent="0" algn="l" rtl="0">
              <a:spcBef>
                <a:spcPts val="480"/>
              </a:spcBef>
              <a:spcAft>
                <a:spcPts val="0"/>
              </a:spcAft>
              <a:buClr>
                <a:schemeClr val="dk1"/>
              </a:buClr>
              <a:buSzPts val="1800"/>
              <a:buNone/>
            </a:pPr>
            <a:endParaRPr sz="1800" dirty="0"/>
          </a:p>
          <a:p>
            <a:pPr marL="0" lvl="0" indent="0" algn="l" rtl="0">
              <a:spcBef>
                <a:spcPts val="480"/>
              </a:spcBef>
              <a:spcAft>
                <a:spcPts val="0"/>
              </a:spcAft>
              <a:buClr>
                <a:schemeClr val="dk1"/>
              </a:buClr>
              <a:buSzPts val="1800"/>
              <a:buNone/>
            </a:pPr>
            <a:endParaRPr sz="1800" dirty="0"/>
          </a:p>
          <a:p>
            <a:pPr marL="0" lvl="0" indent="0" algn="l" rtl="0">
              <a:spcBef>
                <a:spcPts val="480"/>
              </a:spcBef>
              <a:spcAft>
                <a:spcPts val="0"/>
              </a:spcAft>
              <a:buClr>
                <a:schemeClr val="dk1"/>
              </a:buClr>
              <a:buSzPts val="1600"/>
              <a:buNone/>
            </a:pPr>
            <a:endParaRPr dirty="0"/>
          </a:p>
        </p:txBody>
      </p:sp>
      <p:pic>
        <p:nvPicPr>
          <p:cNvPr id="873" name="Google Shape;873;p62"/>
          <p:cNvPicPr preferRelativeResize="0"/>
          <p:nvPr/>
        </p:nvPicPr>
        <p:blipFill rotWithShape="1">
          <a:blip r:embed="rId3">
            <a:alphaModFix/>
          </a:blip>
          <a:srcRect/>
          <a:stretch/>
        </p:blipFill>
        <p:spPr>
          <a:xfrm>
            <a:off x="2613125" y="877250"/>
            <a:ext cx="5962224" cy="3830100"/>
          </a:xfrm>
          <a:prstGeom prst="rect">
            <a:avLst/>
          </a:prstGeom>
          <a:noFill/>
          <a:ln w="9525" cap="flat" cmpd="sng">
            <a:solidFill>
              <a:srgbClr val="666666"/>
            </a:solidFill>
            <a:prstDash val="solid"/>
            <a:round/>
            <a:headEnd type="none" w="sm" len="sm"/>
            <a:tailEnd type="none" w="sm" len="sm"/>
          </a:ln>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63"/>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2600"/>
              <a:buFont typeface="Arial"/>
              <a:buNone/>
            </a:pPr>
            <a:r>
              <a:rPr lang="en-US"/>
              <a:t>Complex Searches: Versus</a:t>
            </a:r>
            <a:endParaRPr sz="2600" i="0" u="none" strike="noStrike" cap="none">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64"/>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Versus</a:t>
            </a:r>
            <a:endParaRPr/>
          </a:p>
        </p:txBody>
      </p:sp>
      <p:sp>
        <p:nvSpPr>
          <p:cNvPr id="885" name="Google Shape;885;p64"/>
          <p:cNvSpPr txBox="1">
            <a:spLocks noGrp="1"/>
          </p:cNvSpPr>
          <p:nvPr>
            <p:ph type="body" idx="1"/>
          </p:nvPr>
        </p:nvSpPr>
        <p:spPr>
          <a:xfrm>
            <a:off x="493350" y="877250"/>
            <a:ext cx="7141200" cy="3239100"/>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Clr>
                <a:schemeClr val="dk1"/>
              </a:buClr>
              <a:buSzPts val="1800"/>
              <a:buNone/>
            </a:pPr>
            <a:r>
              <a:rPr lang="en-US" sz="1800" dirty="0">
                <a:latin typeface="Helvetica Neue Light" charset="0"/>
                <a:ea typeface="Helvetica Neue Light" charset="0"/>
                <a:cs typeface="Helvetica Neue Light" charset="0"/>
              </a:rPr>
              <a:t>The “versus” keyword allows for meaningful comparisons to be made, right from the search bar. </a:t>
            </a:r>
            <a:endParaRPr sz="1800" dirty="0">
              <a:latin typeface="Helvetica Neue Light" charset="0"/>
              <a:ea typeface="Helvetica Neue Light" charset="0"/>
              <a:cs typeface="Helvetica Neue Light" charset="0"/>
            </a:endParaRPr>
          </a:p>
          <a:p>
            <a:pPr marL="457200" lvl="0" indent="0" algn="l" rtl="0">
              <a:spcBef>
                <a:spcPts val="480"/>
              </a:spcBef>
              <a:spcAft>
                <a:spcPts val="0"/>
              </a:spcAft>
              <a:buClr>
                <a:schemeClr val="dk1"/>
              </a:buClr>
              <a:buSzPts val="1800"/>
              <a:buNone/>
            </a:pPr>
            <a:endParaRPr sz="1800" dirty="0">
              <a:latin typeface="Helvetica Neue Light" charset="0"/>
              <a:ea typeface="Helvetica Neue Light" charset="0"/>
              <a:cs typeface="Helvetica Neue Light" charset="0"/>
            </a:endParaRPr>
          </a:p>
          <a:p>
            <a:pPr marL="0" lvl="0" indent="0" algn="l" rtl="0">
              <a:spcBef>
                <a:spcPts val="480"/>
              </a:spcBef>
              <a:spcAft>
                <a:spcPts val="0"/>
              </a:spcAft>
              <a:buClr>
                <a:schemeClr val="dk1"/>
              </a:buClr>
              <a:buSzPts val="1800"/>
              <a:buNone/>
            </a:pPr>
            <a:r>
              <a:rPr lang="en-US" sz="1800" dirty="0">
                <a:latin typeface="Helvetica Neue Light" charset="0"/>
                <a:ea typeface="Helvetica Neue Light" charset="0"/>
                <a:cs typeface="Helvetica Neue Light" charset="0"/>
              </a:rPr>
              <a:t>Examples: </a:t>
            </a:r>
            <a:br>
              <a:rPr lang="en-US" sz="1800" dirty="0">
                <a:latin typeface="Helvetica Neue Light" charset="0"/>
                <a:ea typeface="Helvetica Neue Light" charset="0"/>
                <a:cs typeface="Helvetica Neue Light" charset="0"/>
              </a:rPr>
            </a:br>
            <a:endParaRPr sz="1800" dirty="0">
              <a:latin typeface="Helvetica Neue Light" charset="0"/>
              <a:ea typeface="Helvetica Neue Light" charset="0"/>
              <a:cs typeface="Helvetica Neue Light" charset="0"/>
            </a:endParaRPr>
          </a:p>
          <a:p>
            <a:pPr marL="0" lvl="0" indent="0" algn="l" rtl="0">
              <a:spcBef>
                <a:spcPts val="480"/>
              </a:spcBef>
              <a:spcAft>
                <a:spcPts val="0"/>
              </a:spcAft>
              <a:buClr>
                <a:schemeClr val="dk1"/>
              </a:buClr>
              <a:buSzPts val="1600"/>
              <a:buNone/>
            </a:pPr>
            <a:endParaRPr dirty="0"/>
          </a:p>
        </p:txBody>
      </p:sp>
      <p:pic>
        <p:nvPicPr>
          <p:cNvPr id="886" name="Google Shape;886;p64"/>
          <p:cNvPicPr preferRelativeResize="0"/>
          <p:nvPr/>
        </p:nvPicPr>
        <p:blipFill rotWithShape="1">
          <a:blip r:embed="rId3">
            <a:alphaModFix/>
          </a:blip>
          <a:srcRect/>
          <a:stretch/>
        </p:blipFill>
        <p:spPr>
          <a:xfrm>
            <a:off x="3353777" y="3123993"/>
            <a:ext cx="2697383" cy="722350"/>
          </a:xfrm>
          <a:prstGeom prst="rect">
            <a:avLst/>
          </a:prstGeom>
          <a:noFill/>
          <a:ln w="9525" cap="flat" cmpd="sng">
            <a:solidFill>
              <a:srgbClr val="666666"/>
            </a:solidFill>
            <a:prstDash val="solid"/>
            <a:round/>
            <a:headEnd type="none" w="sm" len="sm"/>
            <a:tailEnd type="none" w="sm" len="sm"/>
          </a:ln>
        </p:spPr>
      </p:pic>
      <p:pic>
        <p:nvPicPr>
          <p:cNvPr id="887" name="Google Shape;887;p64"/>
          <p:cNvPicPr preferRelativeResize="0"/>
          <p:nvPr/>
        </p:nvPicPr>
        <p:blipFill rotWithShape="1">
          <a:blip r:embed="rId4">
            <a:alphaModFix/>
          </a:blip>
          <a:srcRect/>
          <a:stretch/>
        </p:blipFill>
        <p:spPr>
          <a:xfrm>
            <a:off x="2831710" y="2139612"/>
            <a:ext cx="3219450" cy="714375"/>
          </a:xfrm>
          <a:prstGeom prst="rect">
            <a:avLst/>
          </a:prstGeom>
          <a:noFill/>
          <a:ln w="9525" cap="flat" cmpd="sng">
            <a:solidFill>
              <a:srgbClr val="666666"/>
            </a:solidFill>
            <a:prstDash val="solid"/>
            <a:round/>
            <a:headEnd type="none" w="sm" len="sm"/>
            <a:tailEnd type="none" w="sm" len="sm"/>
          </a:ln>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g5c5798b3bd_0_176"/>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2600"/>
              <a:buFont typeface="Arial"/>
              <a:buNone/>
            </a:pPr>
            <a:r>
              <a:rPr lang="en-US"/>
              <a:t>Inline subquery</a:t>
            </a:r>
            <a:endParaRPr sz="2600" i="0" u="none" strike="noStrike" cap="none">
              <a:solidFill>
                <a:srgbClr val="FFFFFF"/>
              </a:solidFill>
            </a:endParaRPr>
          </a:p>
        </p:txBody>
      </p:sp>
    </p:spTree>
    <p:extLst>
      <p:ext uri="{BB962C8B-B14F-4D97-AF65-F5344CB8AC3E}">
        <p14:creationId xmlns:p14="http://schemas.microsoft.com/office/powerpoint/2010/main" val="181835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g5b941b39e4_0_0"/>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lvl="0">
              <a:buClr>
                <a:srgbClr val="000000"/>
              </a:buClr>
              <a:buSzPts val="2400"/>
            </a:pPr>
            <a:r>
              <a:rPr lang="en-US" sz="2800" dirty="0">
                <a:solidFill>
                  <a:srgbClr val="000000"/>
                </a:solidFill>
                <a:latin typeface="Helvetica Neue"/>
                <a:ea typeface="Helvetica Neue"/>
                <a:cs typeface="Helvetica Neue"/>
              </a:rPr>
              <a:t>In keyword</a:t>
            </a:r>
          </a:p>
        </p:txBody>
      </p:sp>
      <p:pic>
        <p:nvPicPr>
          <p:cNvPr id="9" name="Google Shape;1046;g5c5798b3bd_0_180"/>
          <p:cNvPicPr preferRelativeResize="0"/>
          <p:nvPr/>
        </p:nvPicPr>
        <p:blipFill rotWithShape="1">
          <a:blip r:embed="rId3">
            <a:alphaModFix/>
            <a:extLst>
              <a:ext uri="{28A0092B-C50C-407E-A947-70E740481C1C}">
                <a14:useLocalDpi xmlns:a14="http://schemas.microsoft.com/office/drawing/2010/main"/>
              </a:ext>
            </a:extLst>
          </a:blip>
          <a:srcRect l="675" b="20306"/>
          <a:stretch/>
        </p:blipFill>
        <p:spPr>
          <a:xfrm>
            <a:off x="719572" y="2760108"/>
            <a:ext cx="7853312" cy="551895"/>
          </a:xfrm>
          <a:prstGeom prst="rect">
            <a:avLst/>
          </a:prstGeom>
          <a:noFill/>
          <a:ln>
            <a:noFill/>
          </a:ln>
          <a:effectLst>
            <a:outerShdw blurRad="57150" dist="19050" dir="5400000" algn="bl" rotWithShape="0">
              <a:srgbClr val="000000">
                <a:alpha val="49800"/>
              </a:srgbClr>
            </a:outerShdw>
          </a:effectLst>
        </p:spPr>
      </p:pic>
      <p:sp>
        <p:nvSpPr>
          <p:cNvPr id="10" name="Google Shape;1045;g5c5798b3bd_0_180"/>
          <p:cNvSpPr txBox="1"/>
          <p:nvPr/>
        </p:nvSpPr>
        <p:spPr>
          <a:xfrm>
            <a:off x="278400" y="1016008"/>
            <a:ext cx="8587200" cy="2610445"/>
          </a:xfrm>
          <a:prstGeom prst="rect">
            <a:avLst/>
          </a:prstGeom>
          <a:noFill/>
          <a:ln>
            <a:noFill/>
          </a:ln>
        </p:spPr>
        <p:txBody>
          <a:bodyPr spcFirstLastPara="1" wrap="square" lIns="81625" tIns="40800" rIns="81625" bIns="40800" anchor="t" anchorCtr="0">
            <a:noAutofit/>
          </a:bodyPr>
          <a:lstStyle/>
          <a:p>
            <a:pPr marL="342900" marR="0" lvl="0" indent="0" algn="l" rtl="0">
              <a:lnSpc>
                <a:spcPct val="150000"/>
              </a:lnSpc>
              <a:spcBef>
                <a:spcPts val="320"/>
              </a:spcBef>
              <a:spcAft>
                <a:spcPts val="0"/>
              </a:spcAft>
              <a:buClr>
                <a:srgbClr val="000000"/>
              </a:buClr>
              <a:buSzPts val="2000"/>
              <a:buFont typeface="Arial"/>
              <a:buNone/>
            </a:pPr>
            <a:r>
              <a:rPr lang="en-US" sz="1800" u="none" strike="noStrike" cap="none" dirty="0">
                <a:solidFill>
                  <a:srgbClr val="000000"/>
                </a:solidFill>
                <a:latin typeface="Helvetica Neue Light" charset="0"/>
                <a:ea typeface="Helvetica Neue Light" charset="0"/>
                <a:cs typeface="Helvetica Neue Light" charset="0"/>
                <a:sym typeface="Helvetica Neue"/>
              </a:rPr>
              <a:t>Do a search on top of a search using an inline subquery! ThoughtSpot matches the values of the field before the IN clause with the values of the first attribute inside the parentheses.</a:t>
            </a:r>
            <a:endParaRPr sz="1800" u="none" strike="noStrike" cap="none" dirty="0">
              <a:solidFill>
                <a:srgbClr val="000000"/>
              </a:solidFill>
              <a:latin typeface="Helvetica Neue Light" charset="0"/>
              <a:ea typeface="Helvetica Neue Light" charset="0"/>
              <a:cs typeface="Helvetica Neue Light" charset="0"/>
              <a:sym typeface="Helvetica Neue"/>
            </a:endParaRPr>
          </a:p>
          <a:p>
            <a:pPr marL="0" marR="0" lvl="0" indent="0" algn="l" rtl="0">
              <a:lnSpc>
                <a:spcPct val="150000"/>
              </a:lnSpc>
              <a:spcBef>
                <a:spcPts val="320"/>
              </a:spcBef>
              <a:spcAft>
                <a:spcPts val="0"/>
              </a:spcAft>
              <a:buClr>
                <a:srgbClr val="000000"/>
              </a:buClr>
              <a:buSzPts val="2400"/>
              <a:buFont typeface="Arial"/>
              <a:buNone/>
            </a:pPr>
            <a:endParaRPr sz="2400" b="0" i="0" u="none" strike="noStrike" cap="none" dirty="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7145787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5"/>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2600"/>
              <a:buFont typeface="Arial"/>
              <a:buNone/>
            </a:pPr>
            <a:r>
              <a:rPr lang="en-US"/>
              <a:t>Use Formulas</a:t>
            </a:r>
            <a:endParaRPr sz="2600" i="0" u="none" strike="noStrike" cap="none">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02141" y="2184656"/>
            <a:ext cx="1962623" cy="2512388"/>
          </a:xfrm>
          <a:prstGeom prst="rect">
            <a:avLst/>
          </a:prstGeom>
          <a:ln>
            <a:solidFill>
              <a:schemeClr val="bg1">
                <a:lumMod val="50000"/>
              </a:schemeClr>
            </a:solidFill>
          </a:ln>
        </p:spPr>
      </p:pic>
      <p:sp>
        <p:nvSpPr>
          <p:cNvPr id="907" name="Google Shape;907;p67"/>
          <p:cNvSpPr txBox="1">
            <a:spLocks noGrp="1"/>
          </p:cNvSpPr>
          <p:nvPr>
            <p:ph type="title"/>
          </p:nvPr>
        </p:nvSpPr>
        <p:spPr>
          <a:xfrm>
            <a:off x="196070" y="275816"/>
            <a:ext cx="8490730" cy="47982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900"/>
              <a:buFont typeface="Arial"/>
              <a:buNone/>
            </a:pPr>
            <a:r>
              <a:rPr lang="en-US" dirty="0"/>
              <a:t>Add a Formula to an Answer</a:t>
            </a:r>
            <a:endParaRPr sz="2600" i="0" u="none" strike="noStrike" cap="none" dirty="0">
              <a:solidFill>
                <a:schemeClr val="dk1"/>
              </a:solidFill>
            </a:endParaRPr>
          </a:p>
        </p:txBody>
      </p:sp>
      <p:pic>
        <p:nvPicPr>
          <p:cNvPr id="909" name="Google Shape;909;p67"/>
          <p:cNvPicPr preferRelativeResize="0"/>
          <p:nvPr/>
        </p:nvPicPr>
        <p:blipFill rotWithShape="1">
          <a:blip r:embed="rId4">
            <a:alphaModFix/>
          </a:blip>
          <a:srcRect/>
          <a:stretch/>
        </p:blipFill>
        <p:spPr>
          <a:xfrm>
            <a:off x="6763775" y="717788"/>
            <a:ext cx="1594000" cy="3460326"/>
          </a:xfrm>
          <a:prstGeom prst="rect">
            <a:avLst/>
          </a:prstGeom>
          <a:noFill/>
          <a:ln w="9525" cap="flat" cmpd="sng">
            <a:solidFill>
              <a:srgbClr val="666666"/>
            </a:solidFill>
            <a:prstDash val="solid"/>
            <a:round/>
            <a:headEnd type="none" w="sm" len="sm"/>
            <a:tailEnd type="none" w="sm" len="sm"/>
          </a:ln>
        </p:spPr>
      </p:pic>
      <p:pic>
        <p:nvPicPr>
          <p:cNvPr id="911" name="Google Shape;911;p67"/>
          <p:cNvPicPr preferRelativeResize="0"/>
          <p:nvPr/>
        </p:nvPicPr>
        <p:blipFill rotWithShape="1">
          <a:blip r:embed="rId5">
            <a:alphaModFix/>
          </a:blip>
          <a:srcRect/>
          <a:stretch/>
        </p:blipFill>
        <p:spPr>
          <a:xfrm>
            <a:off x="3057350" y="2211675"/>
            <a:ext cx="4097251" cy="2458350"/>
          </a:xfrm>
          <a:prstGeom prst="rect">
            <a:avLst/>
          </a:prstGeom>
          <a:noFill/>
          <a:ln w="9525" cap="flat" cmpd="sng">
            <a:solidFill>
              <a:srgbClr val="666666"/>
            </a:solidFill>
            <a:prstDash val="solid"/>
            <a:round/>
            <a:headEnd type="none" w="sm" len="sm"/>
            <a:tailEnd type="none" w="sm" len="sm"/>
          </a:ln>
        </p:spPr>
      </p:pic>
      <p:sp>
        <p:nvSpPr>
          <p:cNvPr id="10" name="Google Shape;885;p64"/>
          <p:cNvSpPr txBox="1">
            <a:spLocks noGrp="1"/>
          </p:cNvSpPr>
          <p:nvPr>
            <p:ph type="body" idx="1"/>
          </p:nvPr>
        </p:nvSpPr>
        <p:spPr>
          <a:xfrm>
            <a:off x="493350" y="877250"/>
            <a:ext cx="6133209" cy="3239100"/>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Clr>
                <a:schemeClr val="dk1"/>
              </a:buClr>
              <a:buSzPts val="1800"/>
              <a:buNone/>
            </a:pPr>
            <a:r>
              <a:rPr lang="en-US" sz="1800" dirty="0">
                <a:latin typeface="Helvetica Neue Light" charset="0"/>
                <a:ea typeface="Helvetica Neue Light" charset="0"/>
                <a:cs typeface="Helvetica Neue Light" charset="0"/>
              </a:rPr>
              <a:t>Use formulas to create derived columns in Worksheets. You can see a list of formula operators with examples in the Formula Assistant</a:t>
            </a:r>
            <a:endParaRPr sz="1800" dirty="0">
              <a:latin typeface="Helvetica Neue Light" charset="0"/>
              <a:ea typeface="Helvetica Neue Light" charset="0"/>
              <a:cs typeface="Helvetica Neue Light" charset="0"/>
            </a:endParaRPr>
          </a:p>
          <a:p>
            <a:pPr marL="457200" lvl="0" indent="0" algn="l" rtl="0">
              <a:spcBef>
                <a:spcPts val="480"/>
              </a:spcBef>
              <a:spcAft>
                <a:spcPts val="0"/>
              </a:spcAft>
              <a:buClr>
                <a:schemeClr val="dk1"/>
              </a:buClr>
              <a:buSzPts val="1800"/>
              <a:buNone/>
            </a:pPr>
            <a:endParaRPr sz="1800" dirty="0">
              <a:latin typeface="Helvetica Neue Light" charset="0"/>
              <a:ea typeface="Helvetica Neue Light" charset="0"/>
              <a:cs typeface="Helvetica Neue Light" charset="0"/>
            </a:endParaRPr>
          </a:p>
          <a:p>
            <a:pPr marL="0" lvl="0" indent="0" algn="l" rtl="0">
              <a:spcBef>
                <a:spcPts val="480"/>
              </a:spcBef>
              <a:spcAft>
                <a:spcPts val="0"/>
              </a:spcAft>
              <a:buClr>
                <a:schemeClr val="dk1"/>
              </a:buClr>
              <a:buSzPts val="1800"/>
              <a:buNone/>
            </a:pPr>
            <a:br>
              <a:rPr lang="en-US" sz="1800" dirty="0">
                <a:latin typeface="Helvetica Neue Light" charset="0"/>
                <a:ea typeface="Helvetica Neue Light" charset="0"/>
                <a:cs typeface="Helvetica Neue Light" charset="0"/>
              </a:rPr>
            </a:br>
            <a:endParaRPr sz="1800" dirty="0">
              <a:latin typeface="Helvetica Neue Light" charset="0"/>
              <a:ea typeface="Helvetica Neue Light" charset="0"/>
              <a:cs typeface="Helvetica Neue Light" charset="0"/>
            </a:endParaRPr>
          </a:p>
          <a:p>
            <a:pPr marL="0" lvl="0" indent="0" algn="l" rtl="0">
              <a:spcBef>
                <a:spcPts val="480"/>
              </a:spcBef>
              <a:spcAft>
                <a:spcPts val="0"/>
              </a:spcAft>
              <a:buClr>
                <a:schemeClr val="dk1"/>
              </a:buClr>
              <a:buSzPts val="1600"/>
              <a:buNone/>
            </a:pPr>
            <a:endParaRPr dirty="0"/>
          </a:p>
        </p:txBody>
      </p:sp>
      <p:pic>
        <p:nvPicPr>
          <p:cNvPr id="11" name="Picture 10"/>
          <p:cNvPicPr>
            <a:picLocks noChangeAspect="1"/>
          </p:cNvPicPr>
          <p:nvPr/>
        </p:nvPicPr>
        <p:blipFill>
          <a:blip r:embed="rId6"/>
          <a:stretch>
            <a:fillRect/>
          </a:stretch>
        </p:blipFill>
        <p:spPr>
          <a:xfrm>
            <a:off x="1854176" y="3440850"/>
            <a:ext cx="241300" cy="215900"/>
          </a:xfrm>
          <a:prstGeom prst="rect">
            <a:avLst/>
          </a:prstGeom>
        </p:spPr>
      </p:pic>
      <p:pic>
        <p:nvPicPr>
          <p:cNvPr id="12" name="Picture 11"/>
          <p:cNvPicPr>
            <a:picLocks noChangeAspect="1"/>
          </p:cNvPicPr>
          <p:nvPr/>
        </p:nvPicPr>
        <p:blipFill>
          <a:blip r:embed="rId6"/>
          <a:stretch>
            <a:fillRect/>
          </a:stretch>
        </p:blipFill>
        <p:spPr>
          <a:xfrm>
            <a:off x="7050517" y="2340001"/>
            <a:ext cx="241300" cy="215900"/>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30" name="Google Shape;430;p9"/>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791462" y="2020764"/>
            <a:ext cx="7561075" cy="2921100"/>
          </a:xfrm>
          <a:prstGeom prst="rect">
            <a:avLst/>
          </a:prstGeom>
          <a:noFill/>
          <a:ln w="9525" cap="flat" cmpd="sng">
            <a:solidFill>
              <a:srgbClr val="666666"/>
            </a:solidFill>
            <a:prstDash val="solid"/>
            <a:round/>
            <a:headEnd type="none" w="sm" len="sm"/>
            <a:tailEnd type="none" w="sm" len="sm"/>
          </a:ln>
        </p:spPr>
      </p:pic>
      <p:sp>
        <p:nvSpPr>
          <p:cNvPr id="429" name="Google Shape;429;p9"/>
          <p:cNvSpPr txBox="1">
            <a:spLocks noGrp="1"/>
          </p:cNvSpPr>
          <p:nvPr>
            <p:ph type="body" idx="1"/>
          </p:nvPr>
        </p:nvSpPr>
        <p:spPr>
          <a:xfrm>
            <a:off x="397474" y="1063255"/>
            <a:ext cx="8207263" cy="21279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SzPts val="1800"/>
              <a:buNone/>
            </a:pPr>
            <a:r>
              <a:rPr lang="en-US" sz="1800" dirty="0">
                <a:latin typeface="Helvetica Neue Light"/>
                <a:ea typeface="Helvetica Neue Light"/>
                <a:cs typeface="Helvetica Neue Light"/>
                <a:sym typeface="Helvetica Neue Light"/>
              </a:rPr>
              <a:t>You can find the Answers that have been shared with you, and Answers that you have saved, in the Answers tab. </a:t>
            </a:r>
            <a:endParaRPr sz="1800" dirty="0">
              <a:latin typeface="Helvetica Neue"/>
              <a:ea typeface="Helvetica Neue"/>
              <a:cs typeface="Helvetica Neue"/>
              <a:sym typeface="Helvetica Neue"/>
            </a:endParaRPr>
          </a:p>
        </p:txBody>
      </p:sp>
      <p:sp>
        <p:nvSpPr>
          <p:cNvPr id="432" name="Google Shape;432;p9"/>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E3037"/>
              </a:buClr>
              <a:buSzPts val="1900"/>
              <a:buFont typeface="Arial"/>
              <a:buNone/>
            </a:pPr>
            <a:r>
              <a:rPr lang="en-US" sz="2600" dirty="0">
                <a:solidFill>
                  <a:srgbClr val="2E3037"/>
                </a:solidFill>
              </a:rPr>
              <a:t>Retrieving your answer</a:t>
            </a:r>
            <a:endParaRPr sz="2600" i="0" u="none" strike="noStrike" cap="none" dirty="0">
              <a:solidFill>
                <a:srgbClr val="2E3037"/>
              </a:solidFill>
            </a:endParaRPr>
          </a:p>
        </p:txBody>
      </p:sp>
      <p:sp>
        <p:nvSpPr>
          <p:cNvPr id="10" name="Chevron 9"/>
          <p:cNvSpPr/>
          <p:nvPr/>
        </p:nvSpPr>
        <p:spPr>
          <a:xfrm flipH="1">
            <a:off x="2802511" y="2138928"/>
            <a:ext cx="176455" cy="182881"/>
          </a:xfrm>
          <a:prstGeom prst="chevro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4760403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1" name="Google Shape;921;p68"/>
          <p:cNvSpPr txBox="1">
            <a:spLocks noGrp="1"/>
          </p:cNvSpPr>
          <p:nvPr>
            <p:ph type="title"/>
          </p:nvPr>
        </p:nvSpPr>
        <p:spPr>
          <a:xfrm>
            <a:off x="380999" y="19846"/>
            <a:ext cx="86067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900"/>
              <a:buFont typeface="Arial"/>
              <a:buNone/>
            </a:pPr>
            <a:r>
              <a:rPr lang="en-US"/>
              <a:t>Add a Formula to an Answer</a:t>
            </a:r>
            <a:endParaRPr sz="2600" i="0" u="none" strike="noStrike" cap="none">
              <a:solidFill>
                <a:schemeClr val="dk1"/>
              </a:solidFill>
            </a:endParaRPr>
          </a:p>
        </p:txBody>
      </p:sp>
      <p:pic>
        <p:nvPicPr>
          <p:cNvPr id="922" name="Google Shape;922;p68"/>
          <p:cNvPicPr preferRelativeResize="0"/>
          <p:nvPr/>
        </p:nvPicPr>
        <p:blipFill rotWithShape="1">
          <a:blip r:embed="rId3">
            <a:alphaModFix/>
          </a:blip>
          <a:srcRect/>
          <a:stretch/>
        </p:blipFill>
        <p:spPr>
          <a:xfrm>
            <a:off x="2370599" y="1741198"/>
            <a:ext cx="4150245" cy="2858199"/>
          </a:xfrm>
          <a:prstGeom prst="rect">
            <a:avLst/>
          </a:prstGeom>
          <a:noFill/>
          <a:ln w="9525" cap="flat" cmpd="sng">
            <a:solidFill>
              <a:srgbClr val="666666"/>
            </a:solidFill>
            <a:prstDash val="solid"/>
            <a:round/>
            <a:headEnd type="none" w="sm" len="sm"/>
            <a:tailEnd type="none" w="sm" len="sm"/>
          </a:ln>
        </p:spPr>
      </p:pic>
      <p:sp>
        <p:nvSpPr>
          <p:cNvPr id="5" name="Google Shape;885;p64"/>
          <p:cNvSpPr txBox="1">
            <a:spLocks noGrp="1"/>
          </p:cNvSpPr>
          <p:nvPr>
            <p:ph type="body" idx="1"/>
          </p:nvPr>
        </p:nvSpPr>
        <p:spPr>
          <a:xfrm>
            <a:off x="493350" y="877250"/>
            <a:ext cx="7940966" cy="1238153"/>
          </a:xfrm>
          <a:prstGeom prst="rect">
            <a:avLst/>
          </a:prstGeom>
          <a:noFill/>
          <a:ln>
            <a:noFill/>
          </a:ln>
        </p:spPr>
        <p:txBody>
          <a:bodyPr spcFirstLastPara="1" wrap="square" lIns="91425" tIns="91425" rIns="91425" bIns="91425" anchor="t" anchorCtr="0">
            <a:noAutofit/>
          </a:bodyPr>
          <a:lstStyle/>
          <a:p>
            <a:pPr marL="0" lvl="0" indent="0">
              <a:spcBef>
                <a:spcPts val="480"/>
              </a:spcBef>
              <a:buSzPts val="1800"/>
              <a:buNone/>
            </a:pPr>
            <a:r>
              <a:rPr lang="en-US">
                <a:latin typeface="Helvetica Neue Light" charset="0"/>
                <a:ea typeface="Helvetica Neue Light" charset="0"/>
                <a:cs typeface="Helvetica Neue Light" charset="0"/>
              </a:rPr>
              <a:t>Example:</a:t>
            </a:r>
            <a:r>
              <a:rPr lang="en-US">
                <a:solidFill>
                  <a:srgbClr val="5C9DF5"/>
                </a:solidFill>
              </a:rPr>
              <a:t> if</a:t>
            </a:r>
            <a:r>
              <a:rPr lang="en-US">
                <a:solidFill>
                  <a:srgbClr val="333333"/>
                </a:solidFill>
              </a:rPr>
              <a:t> </a:t>
            </a:r>
            <a:r>
              <a:rPr lang="en-US">
                <a:solidFill>
                  <a:srgbClr val="5C9DF5"/>
                </a:solidFill>
              </a:rPr>
              <a:t>(</a:t>
            </a:r>
            <a:r>
              <a:rPr lang="en-US">
                <a:solidFill>
                  <a:srgbClr val="333333"/>
                </a:solidFill>
              </a:rPr>
              <a:t> </a:t>
            </a:r>
            <a:r>
              <a:rPr lang="en-US">
                <a:solidFill>
                  <a:srgbClr val="5C9DF5"/>
                </a:solidFill>
              </a:rPr>
              <a:t>sum</a:t>
            </a:r>
            <a:r>
              <a:rPr lang="en-US">
                <a:solidFill>
                  <a:srgbClr val="333333"/>
                </a:solidFill>
              </a:rPr>
              <a:t> </a:t>
            </a:r>
            <a:r>
              <a:rPr lang="en-US">
                <a:solidFill>
                  <a:srgbClr val="5C9DF5"/>
                </a:solidFill>
              </a:rPr>
              <a:t>(</a:t>
            </a:r>
            <a:r>
              <a:rPr lang="en-US">
                <a:solidFill>
                  <a:srgbClr val="333333"/>
                </a:solidFill>
              </a:rPr>
              <a:t> </a:t>
            </a:r>
            <a:r>
              <a:rPr lang="en-US">
                <a:solidFill>
                  <a:srgbClr val="B37EF5"/>
                </a:solidFill>
              </a:rPr>
              <a:t>sales</a:t>
            </a:r>
            <a:r>
              <a:rPr lang="en-US">
                <a:solidFill>
                  <a:srgbClr val="333333"/>
                </a:solidFill>
              </a:rPr>
              <a:t> </a:t>
            </a:r>
            <a:r>
              <a:rPr lang="en-US">
                <a:solidFill>
                  <a:srgbClr val="5C9DF5"/>
                </a:solidFill>
              </a:rPr>
              <a:t>)</a:t>
            </a:r>
            <a:r>
              <a:rPr lang="en-US">
                <a:solidFill>
                  <a:srgbClr val="333333"/>
                </a:solidFill>
              </a:rPr>
              <a:t> </a:t>
            </a:r>
            <a:r>
              <a:rPr lang="en-US">
                <a:solidFill>
                  <a:srgbClr val="5C9DF5"/>
                </a:solidFill>
              </a:rPr>
              <a:t>&gt;</a:t>
            </a:r>
            <a:r>
              <a:rPr lang="en-US">
                <a:solidFill>
                  <a:srgbClr val="333333"/>
                </a:solidFill>
              </a:rPr>
              <a:t> 2000 </a:t>
            </a:r>
            <a:r>
              <a:rPr lang="en-US">
                <a:solidFill>
                  <a:srgbClr val="5C9DF5"/>
                </a:solidFill>
              </a:rPr>
              <a:t>)</a:t>
            </a:r>
            <a:r>
              <a:rPr lang="en-US">
                <a:solidFill>
                  <a:srgbClr val="333333"/>
                </a:solidFill>
              </a:rPr>
              <a:t> </a:t>
            </a:r>
            <a:r>
              <a:rPr lang="en-US">
                <a:solidFill>
                  <a:srgbClr val="5C9DF5"/>
                </a:solidFill>
              </a:rPr>
              <a:t>then</a:t>
            </a:r>
            <a:r>
              <a:rPr lang="en-US">
                <a:solidFill>
                  <a:srgbClr val="333333"/>
                </a:solidFill>
              </a:rPr>
              <a:t>  'record week' </a:t>
            </a:r>
            <a:r>
              <a:rPr lang="en-US">
                <a:solidFill>
                  <a:srgbClr val="5C9DF5"/>
                </a:solidFill>
              </a:rPr>
              <a:t>else</a:t>
            </a:r>
            <a:r>
              <a:rPr lang="en-US">
                <a:solidFill>
                  <a:srgbClr val="333333"/>
                </a:solidFill>
              </a:rPr>
              <a:t> 'normal week</a:t>
            </a:r>
            <a:endParaRPr sz="1800" dirty="0">
              <a:latin typeface="Helvetica Neue Light" charset="0"/>
              <a:ea typeface="Helvetica Neue Light" charset="0"/>
              <a:cs typeface="Helvetica Neue Light" charset="0"/>
            </a:endParaRPr>
          </a:p>
          <a:p>
            <a:pPr marL="0" lvl="0" indent="0" algn="l" rtl="0">
              <a:spcBef>
                <a:spcPts val="480"/>
              </a:spcBef>
              <a:spcAft>
                <a:spcPts val="0"/>
              </a:spcAft>
              <a:buClr>
                <a:schemeClr val="dk1"/>
              </a:buClr>
              <a:buSzPts val="1800"/>
              <a:buNone/>
            </a:pPr>
            <a:br>
              <a:rPr lang="en-US" sz="1800" dirty="0">
                <a:latin typeface="Helvetica Neue Light" charset="0"/>
                <a:ea typeface="Helvetica Neue Light" charset="0"/>
                <a:cs typeface="Helvetica Neue Light" charset="0"/>
              </a:rPr>
            </a:br>
            <a:endParaRPr sz="1800" dirty="0">
              <a:latin typeface="Helvetica Neue Light" charset="0"/>
              <a:ea typeface="Helvetica Neue Light" charset="0"/>
              <a:cs typeface="Helvetica Neue Light" charset="0"/>
            </a:endParaRPr>
          </a:p>
          <a:p>
            <a:pPr marL="0" lvl="0" indent="0" algn="l" rtl="0">
              <a:spcBef>
                <a:spcPts val="480"/>
              </a:spcBef>
              <a:spcAft>
                <a:spcPts val="0"/>
              </a:spcAft>
              <a:buClr>
                <a:schemeClr val="dk1"/>
              </a:buClr>
              <a:buSzPts val="1600"/>
              <a:buNone/>
            </a:pPr>
            <a:endParaRPr dirty="0"/>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72"/>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2600"/>
              <a:buFont typeface="Arial"/>
              <a:buNone/>
            </a:pPr>
            <a:r>
              <a:rPr lang="en-US"/>
              <a:t>Advanced Formulas</a:t>
            </a:r>
            <a:endParaRPr sz="2600" i="0" u="none" strike="noStrike" cap="none">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73"/>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Two Kinds of Formulas</a:t>
            </a:r>
            <a:endParaRPr/>
          </a:p>
        </p:txBody>
      </p:sp>
      <p:sp>
        <p:nvSpPr>
          <p:cNvPr id="5" name="Content Placeholder 2"/>
          <p:cNvSpPr txBox="1">
            <a:spLocks/>
          </p:cNvSpPr>
          <p:nvPr/>
        </p:nvSpPr>
        <p:spPr>
          <a:xfrm>
            <a:off x="628650" y="1370013"/>
            <a:ext cx="3867150" cy="2110166"/>
          </a:xfrm>
          <a:prstGeom prst="rect">
            <a:avLst/>
          </a:prstGeom>
          <a:noFill/>
          <a:ln>
            <a:solidFill>
              <a:schemeClr val="bg1">
                <a:lumMod val="50000"/>
              </a:schemeClr>
            </a:solidFill>
            <a:prstDash val="dash"/>
          </a:ln>
        </p:spPr>
        <p:txBody>
          <a:bodyPr spcFirstLastPara="1" wrap="square" lIns="81625" tIns="40800" rIns="81625" bIns="40800" anchor="t" anchorCtr="0">
            <a:norm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8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u="sng" dirty="0">
                <a:latin typeface="Helvetica Neue Light" charset="0"/>
                <a:ea typeface="Helvetica Neue Light" charset="0"/>
                <a:cs typeface="Helvetica Neue Light" charset="0"/>
              </a:rPr>
              <a:t>Row-Wise Formulas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Helvetica Neue Light" charset="0"/>
              <a:ea typeface="Helvetica Neue Light" charset="0"/>
              <a:cs typeface="Helvetica Neue Light"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a:latin typeface="Helvetica Neue Light" charset="0"/>
                <a:ea typeface="Helvetica Neue Light" charset="0"/>
                <a:cs typeface="Helvetica Neue Light" charset="0"/>
              </a:rPr>
              <a:t>Act on and individual row and return one results per row</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Helvetica Neue Light" charset="0"/>
              <a:ea typeface="Helvetica Neue Light" charset="0"/>
              <a:cs typeface="Helvetica Neue Light"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a:latin typeface="Helvetica Neue Light" charset="0"/>
                <a:ea typeface="Helvetica Neue Light" charset="0"/>
                <a:cs typeface="Helvetica Neue Light" charset="0"/>
              </a:rPr>
              <a:t>Examples: add, subtract, multiply, divide, contains, </a:t>
            </a:r>
            <a:r>
              <a:rPr lang="en-US" dirty="0" err="1">
                <a:latin typeface="Helvetica Neue Light" charset="0"/>
                <a:ea typeface="Helvetica Neue Light" charset="0"/>
                <a:cs typeface="Helvetica Neue Light" charset="0"/>
              </a:rPr>
              <a:t>if..then..else</a:t>
            </a:r>
            <a:endParaRPr lang="en-US" dirty="0">
              <a:latin typeface="Helvetica Neue Light" charset="0"/>
              <a:ea typeface="Helvetica Neue Light" charset="0"/>
              <a:cs typeface="Helvetica Neue Light"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Helvetica Neue Light" charset="0"/>
              <a:ea typeface="Helvetica Neue Light" charset="0"/>
              <a:cs typeface="Helvetica Neue Light" charset="0"/>
            </a:endParaRPr>
          </a:p>
        </p:txBody>
      </p:sp>
      <p:sp>
        <p:nvSpPr>
          <p:cNvPr id="6" name="Content Placeholder 3"/>
          <p:cNvSpPr txBox="1">
            <a:spLocks/>
          </p:cNvSpPr>
          <p:nvPr/>
        </p:nvSpPr>
        <p:spPr>
          <a:xfrm>
            <a:off x="4648200" y="1370013"/>
            <a:ext cx="3867150" cy="2110166"/>
          </a:xfrm>
          <a:prstGeom prst="rect">
            <a:avLst/>
          </a:prstGeom>
          <a:ln>
            <a:solidFill>
              <a:schemeClr val="bg1">
                <a:lumMod val="50000"/>
              </a:schemeClr>
            </a:solidFill>
            <a:prstDash val="dash"/>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u="sng" dirty="0">
                <a:latin typeface="Helvetica Neue Light" charset="0"/>
                <a:ea typeface="Helvetica Neue Light" charset="0"/>
                <a:cs typeface="Helvetica Neue Light" charset="0"/>
              </a:rPr>
              <a:t>Aggregate Formulas</a:t>
            </a:r>
          </a:p>
          <a:p>
            <a:endParaRPr lang="en-US" sz="1800" dirty="0">
              <a:latin typeface="Helvetica Neue Light" charset="0"/>
              <a:ea typeface="Helvetica Neue Light" charset="0"/>
              <a:cs typeface="Helvetica Neue Light" charset="0"/>
            </a:endParaRPr>
          </a:p>
          <a:p>
            <a:r>
              <a:rPr lang="en-US" sz="1800" dirty="0">
                <a:latin typeface="Helvetica Neue Light" charset="0"/>
                <a:ea typeface="Helvetica Neue Light" charset="0"/>
                <a:cs typeface="Helvetica Neue Light" charset="0"/>
              </a:rPr>
              <a:t>Combines rows together to return a single results.</a:t>
            </a:r>
          </a:p>
          <a:p>
            <a:endParaRPr lang="en-US" sz="1800" dirty="0">
              <a:latin typeface="Helvetica Neue Light" charset="0"/>
              <a:ea typeface="Helvetica Neue Light" charset="0"/>
              <a:cs typeface="Helvetica Neue Light" charset="0"/>
            </a:endParaRPr>
          </a:p>
          <a:p>
            <a:r>
              <a:rPr lang="en-US" sz="1800" dirty="0">
                <a:latin typeface="Helvetica Neue Light" charset="0"/>
                <a:ea typeface="Helvetica Neue Light" charset="0"/>
                <a:cs typeface="Helvetica Neue Light" charset="0"/>
              </a:rPr>
              <a:t>Examples: Cumulative sum, moving average, standard deviation</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75"/>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dirty="0"/>
              <a:t>Aggregate Formulas: Period Moving Average</a:t>
            </a:r>
            <a:endParaRPr dirty="0"/>
          </a:p>
        </p:txBody>
      </p:sp>
      <p:pic>
        <p:nvPicPr>
          <p:cNvPr id="983" name="Google Shape;983;p75"/>
          <p:cNvPicPr preferRelativeResize="0"/>
          <p:nvPr/>
        </p:nvPicPr>
        <p:blipFill rotWithShape="1">
          <a:blip r:embed="rId3">
            <a:alphaModFix/>
          </a:blip>
          <a:srcRect/>
          <a:stretch/>
        </p:blipFill>
        <p:spPr>
          <a:xfrm>
            <a:off x="2062711" y="1989668"/>
            <a:ext cx="4747652" cy="2637584"/>
          </a:xfrm>
          <a:prstGeom prst="rect">
            <a:avLst/>
          </a:prstGeom>
          <a:noFill/>
          <a:ln w="9525" cap="flat" cmpd="sng">
            <a:solidFill>
              <a:srgbClr val="666666"/>
            </a:solidFill>
            <a:prstDash val="solid"/>
            <a:round/>
            <a:headEnd type="none" w="sm" len="sm"/>
            <a:tailEnd type="none" w="sm" len="sm"/>
          </a:ln>
        </p:spPr>
      </p:pic>
      <p:sp>
        <p:nvSpPr>
          <p:cNvPr id="8" name="Google Shape;885;p64"/>
          <p:cNvSpPr txBox="1">
            <a:spLocks/>
          </p:cNvSpPr>
          <p:nvPr/>
        </p:nvSpPr>
        <p:spPr>
          <a:xfrm>
            <a:off x="493350" y="877250"/>
            <a:ext cx="7886375" cy="9179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8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480"/>
              </a:spcBef>
              <a:buSzPts val="1800"/>
              <a:buFont typeface="Arial"/>
              <a:buNone/>
            </a:pPr>
            <a:r>
              <a:rPr lang="en-US" dirty="0">
                <a:latin typeface="Helvetica Neue Light" charset="0"/>
                <a:ea typeface="Helvetica Neue Light" charset="0"/>
                <a:cs typeface="Helvetica Neue Light" charset="0"/>
              </a:rPr>
              <a:t>It can be hard to identify trends over time when data is variable. Use the Period Moving Average to smooth fluctuations and notice trends. </a:t>
            </a:r>
          </a:p>
          <a:p>
            <a:pPr indent="0">
              <a:spcBef>
                <a:spcPts val="480"/>
              </a:spcBef>
              <a:buSzPts val="1800"/>
              <a:buFont typeface="Arial"/>
              <a:buNone/>
            </a:pPr>
            <a:endParaRPr lang="en-US" dirty="0">
              <a:latin typeface="Helvetica Neue Light" charset="0"/>
              <a:ea typeface="Helvetica Neue Light" charset="0"/>
              <a:cs typeface="Helvetica Neue Light" charset="0"/>
            </a:endParaRPr>
          </a:p>
          <a:p>
            <a:pPr marL="0" indent="0">
              <a:spcBef>
                <a:spcPts val="480"/>
              </a:spcBef>
              <a:buSzPts val="1800"/>
              <a:buFont typeface="Arial"/>
              <a:buNone/>
            </a:pPr>
            <a:br>
              <a:rPr lang="en-US" dirty="0">
                <a:latin typeface="Helvetica Neue Light" charset="0"/>
                <a:ea typeface="Helvetica Neue Light" charset="0"/>
                <a:cs typeface="Helvetica Neue Light" charset="0"/>
              </a:rPr>
            </a:br>
            <a:endParaRPr lang="en-US" dirty="0">
              <a:latin typeface="Helvetica Neue Light" charset="0"/>
              <a:ea typeface="Helvetica Neue Light" charset="0"/>
              <a:cs typeface="Helvetica Neue Light" charset="0"/>
            </a:endParaRPr>
          </a:p>
          <a:p>
            <a:pPr marL="0" indent="0">
              <a:spcBef>
                <a:spcPts val="480"/>
              </a:spcBef>
              <a:buFont typeface="Arial"/>
              <a:buNone/>
            </a:pPr>
            <a:endParaRPr lang="en-US" dirty="0"/>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79"/>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Aggregate Formulas</a:t>
            </a:r>
            <a:endParaRPr/>
          </a:p>
        </p:txBody>
      </p:sp>
      <p:pic>
        <p:nvPicPr>
          <p:cNvPr id="1015" name="Google Shape;1015;p79"/>
          <p:cNvPicPr preferRelativeResize="0"/>
          <p:nvPr/>
        </p:nvPicPr>
        <p:blipFill rotWithShape="1">
          <a:blip r:embed="rId3">
            <a:alphaModFix/>
          </a:blip>
          <a:srcRect/>
          <a:stretch/>
        </p:blipFill>
        <p:spPr>
          <a:xfrm>
            <a:off x="1396152" y="1665027"/>
            <a:ext cx="6090565" cy="3248797"/>
          </a:xfrm>
          <a:prstGeom prst="rect">
            <a:avLst/>
          </a:prstGeom>
          <a:noFill/>
          <a:ln w="9525" cap="flat" cmpd="sng">
            <a:solidFill>
              <a:srgbClr val="666666"/>
            </a:solidFill>
            <a:prstDash val="solid"/>
            <a:round/>
            <a:headEnd type="none" w="sm" len="sm"/>
            <a:tailEnd type="none" w="sm" len="sm"/>
          </a:ln>
        </p:spPr>
      </p:pic>
      <p:sp>
        <p:nvSpPr>
          <p:cNvPr id="5" name="Google Shape;885;p64"/>
          <p:cNvSpPr txBox="1">
            <a:spLocks/>
          </p:cNvSpPr>
          <p:nvPr/>
        </p:nvSpPr>
        <p:spPr>
          <a:xfrm>
            <a:off x="493350" y="877250"/>
            <a:ext cx="7886375" cy="323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8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480"/>
              </a:spcBef>
              <a:buSzPts val="1800"/>
              <a:buFont typeface="Arial"/>
              <a:buNone/>
            </a:pPr>
            <a:r>
              <a:rPr lang="en-US" dirty="0">
                <a:latin typeface="Helvetica Neue Light" charset="0"/>
                <a:ea typeface="Helvetica Neue Light" charset="0"/>
                <a:cs typeface="Helvetica Neue Light" charset="0"/>
              </a:rPr>
              <a:t>Add a 3 period moving average and 6 period moving average to the same chart to see how variations in data is smoothed out and pattern emerges.</a:t>
            </a:r>
          </a:p>
          <a:p>
            <a:pPr indent="0">
              <a:spcBef>
                <a:spcPts val="480"/>
              </a:spcBef>
              <a:buSzPts val="1800"/>
              <a:buFont typeface="Arial"/>
              <a:buNone/>
            </a:pPr>
            <a:endParaRPr lang="en-US" dirty="0">
              <a:latin typeface="Helvetica Neue Light" charset="0"/>
              <a:ea typeface="Helvetica Neue Light" charset="0"/>
              <a:cs typeface="Helvetica Neue Light" charset="0"/>
            </a:endParaRPr>
          </a:p>
          <a:p>
            <a:pPr marL="0" indent="0">
              <a:spcBef>
                <a:spcPts val="480"/>
              </a:spcBef>
              <a:buSzPts val="1800"/>
              <a:buFont typeface="Arial"/>
              <a:buNone/>
            </a:pPr>
            <a:br>
              <a:rPr lang="en-US" dirty="0">
                <a:latin typeface="Helvetica Neue Light" charset="0"/>
                <a:ea typeface="Helvetica Neue Light" charset="0"/>
                <a:cs typeface="Helvetica Neue Light" charset="0"/>
              </a:rPr>
            </a:br>
            <a:endParaRPr lang="en-US" dirty="0">
              <a:latin typeface="Helvetica Neue Light" charset="0"/>
              <a:ea typeface="Helvetica Neue Light" charset="0"/>
              <a:cs typeface="Helvetica Neue Light" charset="0"/>
            </a:endParaRPr>
          </a:p>
          <a:p>
            <a:pPr marL="0" indent="0">
              <a:spcBef>
                <a:spcPts val="480"/>
              </a:spcBef>
              <a:buFont typeface="Arial"/>
              <a:buNone/>
            </a:pPr>
            <a:endParaRPr lang="en-US" dirty="0"/>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80"/>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a:t>Nested Formulas</a:t>
            </a:r>
            <a:endParaRPr/>
          </a:p>
        </p:txBody>
      </p:sp>
      <p:sp>
        <p:nvSpPr>
          <p:cNvPr id="1021" name="Google Shape;1021;p80"/>
          <p:cNvSpPr txBox="1">
            <a:spLocks noGrp="1"/>
          </p:cNvSpPr>
          <p:nvPr>
            <p:ph type="body" idx="1"/>
          </p:nvPr>
        </p:nvSpPr>
        <p:spPr>
          <a:xfrm>
            <a:off x="395536" y="971551"/>
            <a:ext cx="8229600" cy="3394500"/>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Clr>
                <a:schemeClr val="dk1"/>
              </a:buClr>
              <a:buSzPts val="1800"/>
              <a:buNone/>
            </a:pPr>
            <a:r>
              <a:rPr lang="en-US" sz="1800" dirty="0">
                <a:latin typeface="Helvetica Neue Light" charset="0"/>
                <a:ea typeface="Helvetica Neue Light" charset="0"/>
                <a:cs typeface="Helvetica Neue Light" charset="0"/>
              </a:rPr>
              <a:t>You can also nest a formula within another formula!	</a:t>
            </a:r>
            <a:r>
              <a:rPr lang="en-US" sz="1800" dirty="0"/>
              <a:t>					</a:t>
            </a:r>
            <a:endParaRPr sz="1800" dirty="0"/>
          </a:p>
        </p:txBody>
      </p:sp>
      <p:pic>
        <p:nvPicPr>
          <p:cNvPr id="1022" name="Google Shape;1022;p80" descr="nested_formulas_example.png"/>
          <p:cNvPicPr preferRelativeResize="0"/>
          <p:nvPr/>
        </p:nvPicPr>
        <p:blipFill rotWithShape="1">
          <a:blip r:embed="rId3">
            <a:alphaModFix/>
          </a:blip>
          <a:srcRect/>
          <a:stretch/>
        </p:blipFill>
        <p:spPr>
          <a:xfrm>
            <a:off x="1538536" y="2168905"/>
            <a:ext cx="5943600" cy="1524000"/>
          </a:xfrm>
          <a:prstGeom prst="rect">
            <a:avLst/>
          </a:prstGeom>
          <a:noFill/>
          <a:ln>
            <a:noFill/>
          </a:ln>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g5b941b39e4_0_0"/>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dirty="0"/>
              <a:t>Group Aggregate Formulas</a:t>
            </a:r>
            <a:endParaRPr dirty="0"/>
          </a:p>
        </p:txBody>
      </p:sp>
      <p:sp>
        <p:nvSpPr>
          <p:cNvPr id="1028" name="Google Shape;1028;g5b941b39e4_0_0"/>
          <p:cNvSpPr txBox="1"/>
          <p:nvPr/>
        </p:nvSpPr>
        <p:spPr>
          <a:xfrm>
            <a:off x="196070" y="1149053"/>
            <a:ext cx="28137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i="0" u="none" strike="noStrike" cap="none">
                <a:solidFill>
                  <a:srgbClr val="000000"/>
                </a:solidFill>
                <a:latin typeface="Helvetica Neue Light"/>
                <a:ea typeface="Helvetica Neue Light"/>
                <a:cs typeface="Helvetica Neue Light"/>
                <a:sym typeface="Helvetica Neue Light"/>
              </a:rPr>
              <a:t>Group_Aggregate syntax:</a:t>
            </a:r>
            <a:endParaRPr sz="1800" i="0" u="none" strike="noStrike" cap="none">
              <a:solidFill>
                <a:srgbClr val="000000"/>
              </a:solidFill>
              <a:latin typeface="Helvetica Neue Light"/>
              <a:ea typeface="Helvetica Neue Light"/>
              <a:cs typeface="Helvetica Neue Light"/>
              <a:sym typeface="Helvetica Neue Light"/>
            </a:endParaRPr>
          </a:p>
        </p:txBody>
      </p:sp>
      <p:sp>
        <p:nvSpPr>
          <p:cNvPr id="1029" name="Google Shape;1029;g5b941b39e4_0_0"/>
          <p:cNvSpPr txBox="1"/>
          <p:nvPr/>
        </p:nvSpPr>
        <p:spPr>
          <a:xfrm>
            <a:off x="525102" y="1773786"/>
            <a:ext cx="83424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1" i="0" u="none" strike="noStrike" cap="none" dirty="0" err="1">
                <a:solidFill>
                  <a:srgbClr val="000000"/>
                </a:solidFill>
                <a:latin typeface="Helvetica Neue"/>
                <a:ea typeface="Helvetica Neue"/>
                <a:cs typeface="Helvetica Neue"/>
                <a:sym typeface="Helvetica Neue"/>
              </a:rPr>
              <a:t>group_aggregate</a:t>
            </a:r>
            <a:r>
              <a:rPr lang="en-US" sz="2000" b="1" i="0" u="none" strike="noStrike" cap="none" dirty="0">
                <a:solidFill>
                  <a:srgbClr val="000000"/>
                </a:solidFill>
                <a:latin typeface="Helvetica Neue"/>
                <a:ea typeface="Helvetica Neue"/>
                <a:cs typeface="Helvetica Neue"/>
                <a:sym typeface="Helvetica Neue"/>
              </a:rPr>
              <a:t> (&lt;aggregation(measure)&gt;, &lt;groupings&gt;, &lt;filters&gt;)</a:t>
            </a:r>
            <a:endParaRPr sz="2000" b="0" i="0" u="none" strike="noStrike" cap="none" dirty="0">
              <a:solidFill>
                <a:srgbClr val="000000"/>
              </a:solidFill>
              <a:latin typeface="Helvetica Neue"/>
              <a:ea typeface="Helvetica Neue"/>
              <a:cs typeface="Helvetica Neue"/>
              <a:sym typeface="Helvetica Neue"/>
            </a:endParaRPr>
          </a:p>
        </p:txBody>
      </p:sp>
      <p:sp>
        <p:nvSpPr>
          <p:cNvPr id="1030" name="Google Shape;1030;g5b941b39e4_0_0"/>
          <p:cNvSpPr txBox="1"/>
          <p:nvPr/>
        </p:nvSpPr>
        <p:spPr>
          <a:xfrm>
            <a:off x="3405250" y="2763475"/>
            <a:ext cx="2575800" cy="1551000"/>
          </a:xfrm>
          <a:prstGeom prst="rect">
            <a:avLst/>
          </a:prstGeom>
          <a:noFill/>
          <a:ln w="9525" cap="flat" cmpd="sng">
            <a:solidFill>
              <a:srgbClr val="B7B7B7"/>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a:latin typeface="Helvetica Neue Light"/>
                <a:ea typeface="Helvetica Neue Light"/>
                <a:cs typeface="Helvetica Neue Light"/>
                <a:sym typeface="Helvetica Neue Light"/>
              </a:rPr>
              <a:t>R</a:t>
            </a:r>
            <a:r>
              <a:rPr lang="en-US" sz="1800" i="0" u="none" strike="noStrike" cap="none">
                <a:solidFill>
                  <a:srgbClr val="000000"/>
                </a:solidFill>
                <a:latin typeface="Helvetica Neue Light"/>
                <a:ea typeface="Helvetica Neue Light"/>
                <a:cs typeface="Helvetica Neue Light"/>
                <a:sym typeface="Helvetica Neue Light"/>
              </a:rPr>
              <a:t>eplace with:</a:t>
            </a:r>
            <a:endParaRPr sz="1800" i="0" u="none" strike="noStrike" cap="none">
              <a:solidFill>
                <a:srgbClr val="000000"/>
              </a:solidFill>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None/>
            </a:pPr>
            <a:r>
              <a:rPr lang="en-US" sz="1800" b="1" i="0" u="none" strike="noStrike" cap="none">
                <a:solidFill>
                  <a:srgbClr val="000000"/>
                </a:solidFill>
                <a:latin typeface="Helvetica Neue"/>
                <a:ea typeface="Helvetica Neue"/>
                <a:cs typeface="Helvetica Neue"/>
                <a:sym typeface="Helvetica Neue"/>
              </a:rPr>
              <a:t>query_groups() </a:t>
            </a:r>
            <a:r>
              <a:rPr lang="en-US" sz="1800" i="0" u="none" strike="noStrike" cap="none">
                <a:solidFill>
                  <a:srgbClr val="000000"/>
                </a:solidFill>
                <a:latin typeface="Helvetica Neue Light"/>
                <a:ea typeface="Helvetica Neue Light"/>
                <a:cs typeface="Helvetica Neue Light"/>
                <a:sym typeface="Helvetica Neue Light"/>
              </a:rPr>
              <a:t>to use default report grouping </a:t>
            </a:r>
            <a:endParaRPr sz="180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None/>
            </a:pPr>
            <a:r>
              <a:rPr lang="en-US" sz="1800">
                <a:latin typeface="Helvetica Neue Light"/>
                <a:ea typeface="Helvetica Neue Light"/>
                <a:cs typeface="Helvetica Neue Light"/>
                <a:sym typeface="Helvetica Neue Light"/>
              </a:rPr>
              <a:t>or</a:t>
            </a:r>
            <a:endParaRPr sz="1800">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None/>
            </a:pPr>
            <a:r>
              <a:rPr lang="en-US" sz="1800" b="1">
                <a:latin typeface="Helvetica Neue"/>
                <a:ea typeface="Helvetica Neue"/>
                <a:cs typeface="Helvetica Neue"/>
                <a:sym typeface="Helvetica Neue"/>
              </a:rPr>
              <a:t>{}</a:t>
            </a:r>
            <a:r>
              <a:rPr lang="en-US" sz="1800">
                <a:latin typeface="Helvetica Neue Light"/>
                <a:ea typeface="Helvetica Neue Light"/>
                <a:cs typeface="Helvetica Neue Light"/>
                <a:sym typeface="Helvetica Neue Light"/>
              </a:rPr>
              <a:t> for no grouping</a:t>
            </a:r>
            <a:endParaRPr sz="1800">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None/>
            </a:pPr>
            <a:endParaRPr sz="1800">
              <a:latin typeface="Helvetica Neue Light"/>
              <a:ea typeface="Helvetica Neue Light"/>
              <a:cs typeface="Helvetica Neue Light"/>
              <a:sym typeface="Helvetica Neue Light"/>
            </a:endParaRPr>
          </a:p>
        </p:txBody>
      </p:sp>
      <p:sp>
        <p:nvSpPr>
          <p:cNvPr id="1031" name="Google Shape;1031;g5b941b39e4_0_0"/>
          <p:cNvSpPr txBox="1"/>
          <p:nvPr/>
        </p:nvSpPr>
        <p:spPr>
          <a:xfrm>
            <a:off x="6234475" y="2763475"/>
            <a:ext cx="2452200" cy="1551000"/>
          </a:xfrm>
          <a:prstGeom prst="rect">
            <a:avLst/>
          </a:prstGeom>
          <a:noFill/>
          <a:ln w="9525" cap="flat" cmpd="sng">
            <a:solidFill>
              <a:srgbClr val="B7B7B7"/>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a:latin typeface="Helvetica Neue Light"/>
                <a:ea typeface="Helvetica Neue Light"/>
                <a:cs typeface="Helvetica Neue Light"/>
                <a:sym typeface="Helvetica Neue Light"/>
              </a:rPr>
              <a:t>R</a:t>
            </a:r>
            <a:r>
              <a:rPr lang="en-US" sz="1800" i="0" u="none" strike="noStrike" cap="none">
                <a:solidFill>
                  <a:srgbClr val="000000"/>
                </a:solidFill>
                <a:latin typeface="Helvetica Neue Light"/>
                <a:ea typeface="Helvetica Neue Light"/>
                <a:cs typeface="Helvetica Neue Light"/>
                <a:sym typeface="Helvetica Neue Light"/>
              </a:rPr>
              <a:t>eplace with:</a:t>
            </a:r>
            <a:endParaRPr sz="1800" i="0" u="none" strike="noStrike" cap="none">
              <a:solidFill>
                <a:srgbClr val="000000"/>
              </a:solidFill>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None/>
            </a:pPr>
            <a:r>
              <a:rPr lang="en-US" sz="1800" b="1" i="0" u="none" strike="noStrike" cap="none">
                <a:solidFill>
                  <a:srgbClr val="000000"/>
                </a:solidFill>
                <a:latin typeface="Helvetica Neue"/>
                <a:ea typeface="Helvetica Neue"/>
                <a:cs typeface="Helvetica Neue"/>
                <a:sym typeface="Helvetica Neue"/>
              </a:rPr>
              <a:t>query_</a:t>
            </a:r>
            <a:r>
              <a:rPr lang="en-US" sz="1800" b="1">
                <a:latin typeface="Helvetica Neue"/>
                <a:ea typeface="Helvetica Neue"/>
                <a:cs typeface="Helvetica Neue"/>
                <a:sym typeface="Helvetica Neue"/>
              </a:rPr>
              <a:t>filters()</a:t>
            </a:r>
            <a:r>
              <a:rPr lang="en-US" sz="1800" b="1" i="0" u="none" strike="noStrike" cap="none">
                <a:solidFill>
                  <a:srgbClr val="000000"/>
                </a:solidFill>
                <a:latin typeface="Helvetica Neue"/>
                <a:ea typeface="Helvetica Neue"/>
                <a:cs typeface="Helvetica Neue"/>
                <a:sym typeface="Helvetica Neue"/>
              </a:rPr>
              <a:t> </a:t>
            </a:r>
            <a:r>
              <a:rPr lang="en-US" sz="1800" i="0" u="none" strike="noStrike" cap="none">
                <a:solidFill>
                  <a:srgbClr val="000000"/>
                </a:solidFill>
                <a:latin typeface="Helvetica Neue Light"/>
                <a:ea typeface="Helvetica Neue Light"/>
                <a:cs typeface="Helvetica Neue Light"/>
                <a:sym typeface="Helvetica Neue Light"/>
              </a:rPr>
              <a:t>to use default report </a:t>
            </a:r>
            <a:r>
              <a:rPr lang="en-US" sz="1800">
                <a:latin typeface="Helvetica Neue Light"/>
                <a:ea typeface="Helvetica Neue Light"/>
                <a:cs typeface="Helvetica Neue Light"/>
                <a:sym typeface="Helvetica Neue Light"/>
              </a:rPr>
              <a:t>filtering</a:t>
            </a:r>
            <a:endParaRPr sz="180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None/>
            </a:pPr>
            <a:r>
              <a:rPr lang="en-US" sz="1800">
                <a:latin typeface="Helvetica Neue Light"/>
                <a:ea typeface="Helvetica Neue Light"/>
                <a:cs typeface="Helvetica Neue Light"/>
                <a:sym typeface="Helvetica Neue Light"/>
              </a:rPr>
              <a:t>or</a:t>
            </a:r>
            <a:endParaRPr sz="1800">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None/>
            </a:pPr>
            <a:r>
              <a:rPr lang="en-US" sz="1800" b="1">
                <a:latin typeface="Helvetica Neue"/>
                <a:ea typeface="Helvetica Neue"/>
                <a:cs typeface="Helvetica Neue"/>
                <a:sym typeface="Helvetica Neue"/>
              </a:rPr>
              <a:t>{} </a:t>
            </a:r>
            <a:r>
              <a:rPr lang="en-US" sz="1800">
                <a:latin typeface="Helvetica Neue Light"/>
                <a:ea typeface="Helvetica Neue Light"/>
                <a:cs typeface="Helvetica Neue Light"/>
                <a:sym typeface="Helvetica Neue Light"/>
              </a:rPr>
              <a:t>for no filtering</a:t>
            </a:r>
            <a:endParaRPr sz="1800">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None/>
            </a:pPr>
            <a:endParaRPr sz="1800">
              <a:latin typeface="Helvetica Neue Light"/>
              <a:ea typeface="Helvetica Neue Light"/>
              <a:cs typeface="Helvetica Neue Light"/>
              <a:sym typeface="Helvetica Neue Light"/>
            </a:endParaRPr>
          </a:p>
        </p:txBody>
      </p:sp>
      <p:cxnSp>
        <p:nvCxnSpPr>
          <p:cNvPr id="1032" name="Google Shape;1032;g5b941b39e4_0_0"/>
          <p:cNvCxnSpPr/>
          <p:nvPr/>
        </p:nvCxnSpPr>
        <p:spPr>
          <a:xfrm>
            <a:off x="8097925" y="2160825"/>
            <a:ext cx="0" cy="541500"/>
          </a:xfrm>
          <a:prstGeom prst="straightConnector1">
            <a:avLst/>
          </a:prstGeom>
          <a:noFill/>
          <a:ln w="28575" cap="flat" cmpd="sng">
            <a:solidFill>
              <a:schemeClr val="accent2"/>
            </a:solidFill>
            <a:prstDash val="solid"/>
            <a:round/>
            <a:headEnd type="none" w="med" len="med"/>
            <a:tailEnd type="triangle" w="med" len="med"/>
          </a:ln>
        </p:spPr>
      </p:cxnSp>
      <p:cxnSp>
        <p:nvCxnSpPr>
          <p:cNvPr id="1033" name="Google Shape;1033;g5b941b39e4_0_0"/>
          <p:cNvCxnSpPr/>
          <p:nvPr/>
        </p:nvCxnSpPr>
        <p:spPr>
          <a:xfrm flipH="1">
            <a:off x="5619175" y="2160825"/>
            <a:ext cx="615300" cy="541500"/>
          </a:xfrm>
          <a:prstGeom prst="straightConnector1">
            <a:avLst/>
          </a:prstGeom>
          <a:noFill/>
          <a:ln w="28575" cap="flat" cmpd="sng">
            <a:solidFill>
              <a:schemeClr val="accent2"/>
            </a:solidFill>
            <a:prstDash val="solid"/>
            <a:round/>
            <a:headEnd type="none" w="med" len="med"/>
            <a:tailEnd type="triangle" w="med" len="med"/>
          </a:ln>
        </p:spPr>
      </p:cxn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84"/>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2600"/>
              <a:buFont typeface="Arial"/>
              <a:buNone/>
            </a:pPr>
            <a:r>
              <a:rPr lang="en-US"/>
              <a:t>Upload Data</a:t>
            </a:r>
            <a:endParaRPr sz="2600" i="0" u="none" strike="noStrike" cap="none">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pic>
        <p:nvPicPr>
          <p:cNvPr id="3" name="Picture 2">
            <a:extLst>
              <a:ext uri="{FF2B5EF4-FFF2-40B4-BE49-F238E27FC236}">
                <a16:creationId xmlns:a16="http://schemas.microsoft.com/office/drawing/2014/main" id="{C1419AEE-0971-334E-8B09-8816CBA66C64}"/>
              </a:ext>
            </a:extLst>
          </p:cNvPr>
          <p:cNvPicPr>
            <a:picLocks noChangeAspect="1"/>
          </p:cNvPicPr>
          <p:nvPr/>
        </p:nvPicPr>
        <p:blipFill>
          <a:blip r:embed="rId3"/>
          <a:stretch>
            <a:fillRect/>
          </a:stretch>
        </p:blipFill>
        <p:spPr>
          <a:xfrm>
            <a:off x="623381" y="1824280"/>
            <a:ext cx="8046038" cy="3030523"/>
          </a:xfrm>
          <a:prstGeom prst="rect">
            <a:avLst/>
          </a:prstGeom>
          <a:ln>
            <a:solidFill>
              <a:schemeClr val="bg1">
                <a:lumMod val="65000"/>
              </a:schemeClr>
            </a:solidFill>
          </a:ln>
        </p:spPr>
      </p:pic>
      <p:sp>
        <p:nvSpPr>
          <p:cNvPr id="1085" name="Google Shape;1085;p85"/>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E3037"/>
              </a:buClr>
              <a:buSzPts val="1900"/>
              <a:buFont typeface="Arial"/>
              <a:buNone/>
            </a:pPr>
            <a:r>
              <a:rPr lang="en-US" dirty="0">
                <a:solidFill>
                  <a:srgbClr val="2E3037"/>
                </a:solidFill>
              </a:rPr>
              <a:t>Upload Data From User Interface</a:t>
            </a:r>
            <a:endParaRPr sz="2600" i="0" u="none" strike="noStrike" cap="none" dirty="0">
              <a:solidFill>
                <a:srgbClr val="2E3037"/>
              </a:solidFill>
            </a:endParaRPr>
          </a:p>
        </p:txBody>
      </p:sp>
      <p:sp>
        <p:nvSpPr>
          <p:cNvPr id="9" name="Google Shape;864;p61"/>
          <p:cNvSpPr txBox="1">
            <a:spLocks noGrp="1"/>
          </p:cNvSpPr>
          <p:nvPr>
            <p:ph type="body" idx="1"/>
          </p:nvPr>
        </p:nvSpPr>
        <p:spPr>
          <a:xfrm>
            <a:off x="493349" y="877250"/>
            <a:ext cx="8264151" cy="1307879"/>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Clr>
                <a:schemeClr val="dk1"/>
              </a:buClr>
              <a:buSzPts val="1800"/>
              <a:buNone/>
            </a:pPr>
            <a:r>
              <a:rPr lang="en-US" sz="1800" dirty="0">
                <a:latin typeface="Helvetica Neue Light" charset="0"/>
                <a:ea typeface="Helvetica Neue Light" charset="0"/>
                <a:cs typeface="Helvetica Neue Light" charset="0"/>
              </a:rPr>
              <a:t>Upload CSV files into ThoughtSpot from your browser! Click Upload Data in the ellipsis icon of the Data tab.</a:t>
            </a:r>
            <a:endParaRPr sz="1800" dirty="0">
              <a:latin typeface="Helvetica Neue Light" charset="0"/>
              <a:ea typeface="Helvetica Neue Light" charset="0"/>
              <a:cs typeface="Helvetica Neue Light" charset="0"/>
            </a:endParaRPr>
          </a:p>
        </p:txBody>
      </p:sp>
      <p:pic>
        <p:nvPicPr>
          <p:cNvPr id="12" name="Picture 11"/>
          <p:cNvPicPr>
            <a:picLocks noChangeAspect="1"/>
          </p:cNvPicPr>
          <p:nvPr/>
        </p:nvPicPr>
        <p:blipFill>
          <a:blip r:embed="rId4"/>
          <a:stretch>
            <a:fillRect/>
          </a:stretch>
        </p:blipFill>
        <p:spPr>
          <a:xfrm>
            <a:off x="8044974" y="3638226"/>
            <a:ext cx="241300" cy="215900"/>
          </a:xfrm>
          <a:prstGeom prst="rect">
            <a:avLst/>
          </a:prstGeom>
        </p:spPr>
      </p:pic>
      <p:pic>
        <p:nvPicPr>
          <p:cNvPr id="7" name="Picture 6">
            <a:extLst>
              <a:ext uri="{FF2B5EF4-FFF2-40B4-BE49-F238E27FC236}">
                <a16:creationId xmlns:a16="http://schemas.microsoft.com/office/drawing/2014/main" id="{39DEA40E-C6ED-8C46-A1E7-D2D994CFACBA}"/>
              </a:ext>
            </a:extLst>
          </p:cNvPr>
          <p:cNvPicPr>
            <a:picLocks noChangeAspect="1"/>
          </p:cNvPicPr>
          <p:nvPr/>
        </p:nvPicPr>
        <p:blipFill>
          <a:blip r:embed="rId4"/>
          <a:stretch>
            <a:fillRect/>
          </a:stretch>
        </p:blipFill>
        <p:spPr>
          <a:xfrm rot="10644017">
            <a:off x="1249819" y="2298250"/>
            <a:ext cx="241300" cy="215900"/>
          </a:xfrm>
          <a:prstGeom prst="rect">
            <a:avLst/>
          </a:prstGeom>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5" name="Google Shape;1115;p88"/>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lvl="0">
              <a:buClr>
                <a:srgbClr val="2E3037"/>
              </a:buClr>
            </a:pPr>
            <a:r>
              <a:rPr lang="en-US" dirty="0">
                <a:solidFill>
                  <a:srgbClr val="2E3037"/>
                </a:solidFill>
              </a:rPr>
              <a:t>Upload Data From User Interface</a:t>
            </a:r>
            <a:endParaRPr i="0" u="none" strike="noStrike" cap="none" dirty="0">
              <a:solidFill>
                <a:srgbClr val="2E3037"/>
              </a:solidFill>
            </a:endParaRPr>
          </a:p>
        </p:txBody>
      </p:sp>
      <p:sp>
        <p:nvSpPr>
          <p:cNvPr id="8" name="Google Shape;864;p61"/>
          <p:cNvSpPr txBox="1">
            <a:spLocks noGrp="1"/>
          </p:cNvSpPr>
          <p:nvPr>
            <p:ph type="body" idx="1"/>
          </p:nvPr>
        </p:nvSpPr>
        <p:spPr>
          <a:xfrm>
            <a:off x="493350" y="877250"/>
            <a:ext cx="7141200" cy="1307879"/>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Clr>
                <a:schemeClr val="dk1"/>
              </a:buClr>
              <a:buSzPts val="1800"/>
              <a:buNone/>
            </a:pPr>
            <a:r>
              <a:rPr lang="en-US" sz="1800" dirty="0">
                <a:latin typeface="Helvetica Neue Light" charset="0"/>
                <a:ea typeface="Helvetica Neue Light" charset="0"/>
                <a:cs typeface="Helvetica Neue Light" charset="0"/>
              </a:rPr>
              <a:t>Drop your CSV file into the landing area </a:t>
            </a:r>
            <a:endParaRPr sz="1800" dirty="0">
              <a:latin typeface="Helvetica Neue Light" charset="0"/>
              <a:ea typeface="Helvetica Neue Light" charset="0"/>
              <a:cs typeface="Helvetica Neue Light" charset="0"/>
            </a:endParaRPr>
          </a:p>
        </p:txBody>
      </p:sp>
      <p:pic>
        <p:nvPicPr>
          <p:cNvPr id="2" name="Picture 1">
            <a:extLst>
              <a:ext uri="{FF2B5EF4-FFF2-40B4-BE49-F238E27FC236}">
                <a16:creationId xmlns:a16="http://schemas.microsoft.com/office/drawing/2014/main" id="{7D9D5931-A7D6-294D-A719-424BDDEAE78F}"/>
              </a:ext>
            </a:extLst>
          </p:cNvPr>
          <p:cNvPicPr>
            <a:picLocks noChangeAspect="1"/>
          </p:cNvPicPr>
          <p:nvPr/>
        </p:nvPicPr>
        <p:blipFill rotWithShape="1">
          <a:blip r:embed="rId3"/>
          <a:srcRect b="1716"/>
          <a:stretch/>
        </p:blipFill>
        <p:spPr>
          <a:xfrm>
            <a:off x="1479032" y="1422145"/>
            <a:ext cx="6334735" cy="3575916"/>
          </a:xfrm>
          <a:prstGeom prst="rect">
            <a:avLst/>
          </a:prstGeom>
          <a:ln>
            <a:solidFill>
              <a:schemeClr val="bg1">
                <a:lumMod val="65000"/>
              </a:schemeClr>
            </a:solid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2600"/>
              <a:buFont typeface="Arial"/>
              <a:buNone/>
            </a:pPr>
            <a:r>
              <a:rPr lang="en-US" dirty="0" err="1"/>
              <a:t>SpotIQ</a:t>
            </a:r>
            <a:endParaRPr sz="2600" i="0" u="none" strike="noStrike" cap="none" dirty="0">
              <a:solidFill>
                <a:srgbClr val="FFFFFF"/>
              </a:solidFill>
            </a:endParaRPr>
          </a:p>
        </p:txBody>
      </p:sp>
    </p:spTree>
    <p:extLst>
      <p:ext uri="{BB962C8B-B14F-4D97-AF65-F5344CB8AC3E}">
        <p14:creationId xmlns:p14="http://schemas.microsoft.com/office/powerpoint/2010/main" val="160222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89"/>
          <p:cNvSpPr txBox="1">
            <a:spLocks noGrp="1"/>
          </p:cNvSpPr>
          <p:nvPr>
            <p:ph type="title"/>
          </p:nvPr>
        </p:nvSpPr>
        <p:spPr>
          <a:xfrm>
            <a:off x="196070" y="275816"/>
            <a:ext cx="8490730" cy="479822"/>
          </a:xfrm>
          <a:prstGeom prst="rect">
            <a:avLst/>
          </a:prstGeom>
          <a:noFill/>
          <a:ln>
            <a:noFill/>
          </a:ln>
        </p:spPr>
        <p:txBody>
          <a:bodyPr spcFirstLastPara="1" wrap="square" lIns="91425" tIns="45700" rIns="91425" bIns="45700" anchor="ctr" anchorCtr="0">
            <a:noAutofit/>
          </a:bodyPr>
          <a:lstStyle/>
          <a:p>
            <a:pPr lvl="0"/>
            <a:r>
              <a:rPr lang="en-US" dirty="0"/>
              <a:t>Upload</a:t>
            </a:r>
            <a:r>
              <a:rPr lang="en-US" i="0" u="none" strike="noStrike" cap="none" dirty="0">
                <a:solidFill>
                  <a:schemeClr val="dk1"/>
                </a:solidFill>
              </a:rPr>
              <a:t> </a:t>
            </a:r>
            <a:r>
              <a:rPr lang="en-US" dirty="0">
                <a:solidFill>
                  <a:srgbClr val="2E3037"/>
                </a:solidFill>
              </a:rPr>
              <a:t>Data From User Interface</a:t>
            </a:r>
            <a:endParaRPr i="0" u="none" strike="noStrike" cap="none" dirty="0">
              <a:solidFill>
                <a:schemeClr val="dk1"/>
              </a:solidFill>
            </a:endParaRPr>
          </a:p>
        </p:txBody>
      </p:sp>
      <p:sp>
        <p:nvSpPr>
          <p:cNvPr id="1126" name="Google Shape;1126;p89"/>
          <p:cNvSpPr txBox="1"/>
          <p:nvPr/>
        </p:nvSpPr>
        <p:spPr>
          <a:xfrm>
            <a:off x="2085691" y="4544558"/>
            <a:ext cx="4972616" cy="4185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SzPts val="1800"/>
              <a:buFont typeface="Arial"/>
              <a:buNone/>
            </a:pPr>
            <a:r>
              <a:rPr lang="en-US" sz="1800" u="none" strike="noStrike" cap="none" dirty="0">
                <a:solidFill>
                  <a:schemeClr val="dk1"/>
                </a:solidFill>
                <a:latin typeface="Helvetica Neue Light" charset="0"/>
                <a:ea typeface="Helvetica Neue Light" charset="0"/>
                <a:cs typeface="Helvetica Neue Light" charset="0"/>
                <a:sym typeface="Helvetica Neue"/>
              </a:rPr>
              <a:t>Select Next to continue, and select Upload.</a:t>
            </a:r>
            <a:endParaRPr sz="1800" u="none" strike="noStrike" cap="none" dirty="0">
              <a:solidFill>
                <a:schemeClr val="dk1"/>
              </a:solidFill>
              <a:latin typeface="Helvetica Neue Light" charset="0"/>
              <a:ea typeface="Helvetica Neue Light" charset="0"/>
              <a:cs typeface="Helvetica Neue Light" charset="0"/>
              <a:sym typeface="Helvetica Neue"/>
            </a:endParaRPr>
          </a:p>
        </p:txBody>
      </p:sp>
      <p:pic>
        <p:nvPicPr>
          <p:cNvPr id="2" name="Picture 1">
            <a:extLst>
              <a:ext uri="{FF2B5EF4-FFF2-40B4-BE49-F238E27FC236}">
                <a16:creationId xmlns:a16="http://schemas.microsoft.com/office/drawing/2014/main" id="{C569D2E1-6A95-1348-9FF7-465401C8017A}"/>
              </a:ext>
            </a:extLst>
          </p:cNvPr>
          <p:cNvPicPr>
            <a:picLocks noChangeAspect="1"/>
          </p:cNvPicPr>
          <p:nvPr/>
        </p:nvPicPr>
        <p:blipFill>
          <a:blip r:embed="rId3"/>
          <a:stretch>
            <a:fillRect/>
          </a:stretch>
        </p:blipFill>
        <p:spPr>
          <a:xfrm>
            <a:off x="1656492" y="1122639"/>
            <a:ext cx="5831015" cy="3059212"/>
          </a:xfrm>
          <a:prstGeom prst="rect">
            <a:avLst/>
          </a:prstGeom>
          <a:ln>
            <a:solidFill>
              <a:schemeClr val="bg1">
                <a:lumMod val="65000"/>
              </a:schemeClr>
            </a:solidFill>
          </a:ln>
        </p:spPr>
      </p:pic>
      <p:pic>
        <p:nvPicPr>
          <p:cNvPr id="3" name="Picture 2">
            <a:extLst>
              <a:ext uri="{FF2B5EF4-FFF2-40B4-BE49-F238E27FC236}">
                <a16:creationId xmlns:a16="http://schemas.microsoft.com/office/drawing/2014/main" id="{9FCB86B7-417E-EF4D-B728-E6B2FA15FDA5}"/>
              </a:ext>
            </a:extLst>
          </p:cNvPr>
          <p:cNvPicPr>
            <a:picLocks noChangeAspect="1"/>
          </p:cNvPicPr>
          <p:nvPr/>
        </p:nvPicPr>
        <p:blipFill>
          <a:blip r:embed="rId4"/>
          <a:stretch>
            <a:fillRect/>
          </a:stretch>
        </p:blipFill>
        <p:spPr>
          <a:xfrm>
            <a:off x="6202837" y="3799171"/>
            <a:ext cx="1284670" cy="350015"/>
          </a:xfrm>
          <a:prstGeom prst="rect">
            <a:avLst/>
          </a:prstGeom>
        </p:spPr>
      </p:pic>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3" name="Google Shape;1143;p92"/>
          <p:cNvSpPr txBox="1">
            <a:spLocks noGrp="1"/>
          </p:cNvSpPr>
          <p:nvPr>
            <p:ph type="title"/>
          </p:nvPr>
        </p:nvSpPr>
        <p:spPr>
          <a:xfrm>
            <a:off x="196070" y="275816"/>
            <a:ext cx="8490730" cy="47982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900"/>
              <a:buFont typeface="Arial"/>
              <a:buNone/>
            </a:pPr>
            <a:r>
              <a:rPr lang="en-US" i="0" u="none" strike="noStrike" cap="none">
                <a:solidFill>
                  <a:schemeClr val="dk1"/>
                </a:solidFill>
              </a:rPr>
              <a:t>View </a:t>
            </a:r>
            <a:r>
              <a:rPr lang="en-US"/>
              <a:t>Imported</a:t>
            </a:r>
            <a:r>
              <a:rPr lang="en-US" i="0" u="none" strike="noStrike" cap="none">
                <a:solidFill>
                  <a:schemeClr val="dk1"/>
                </a:solidFill>
              </a:rPr>
              <a:t> Data</a:t>
            </a:r>
            <a:endParaRPr i="0" u="none" strike="noStrike" cap="none">
              <a:solidFill>
                <a:schemeClr val="dk1"/>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075935" y="1787857"/>
            <a:ext cx="6731000" cy="3032632"/>
          </a:xfrm>
          <a:prstGeom prst="rect">
            <a:avLst/>
          </a:prstGeom>
          <a:ln>
            <a:solidFill>
              <a:schemeClr val="bg1">
                <a:lumMod val="50000"/>
              </a:schemeClr>
            </a:solidFill>
          </a:ln>
        </p:spPr>
      </p:pic>
      <p:sp>
        <p:nvSpPr>
          <p:cNvPr id="15" name="Google Shape;864;p61"/>
          <p:cNvSpPr txBox="1">
            <a:spLocks noGrp="1"/>
          </p:cNvSpPr>
          <p:nvPr>
            <p:ph type="body" idx="1"/>
          </p:nvPr>
        </p:nvSpPr>
        <p:spPr>
          <a:xfrm>
            <a:off x="493350" y="877250"/>
            <a:ext cx="7141200" cy="1307879"/>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Clr>
                <a:schemeClr val="dk1"/>
              </a:buClr>
              <a:buSzPts val="1800"/>
              <a:buNone/>
            </a:pPr>
            <a:r>
              <a:rPr lang="en-US" sz="1800" dirty="0">
                <a:latin typeface="Helvetica Neue Light" charset="0"/>
                <a:ea typeface="Helvetica Neue Light" charset="0"/>
                <a:cs typeface="Helvetica Neue Light" charset="0"/>
              </a:rPr>
              <a:t>When your table has been uploaded, you can immediately append an existing table, search or explore your data, or run SpotIQ analysis.</a:t>
            </a:r>
            <a:endParaRPr sz="1800" dirty="0">
              <a:latin typeface="Helvetica Neue Light" charset="0"/>
              <a:ea typeface="Helvetica Neue Light" charset="0"/>
              <a:cs typeface="Helvetica Neue Light" charset="0"/>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10"/>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E3037"/>
              </a:buClr>
              <a:buSzPts val="1900"/>
              <a:buFont typeface="Arial"/>
              <a:buNone/>
            </a:pPr>
            <a:r>
              <a:rPr lang="en-US" dirty="0" err="1">
                <a:solidFill>
                  <a:srgbClr val="2E3037"/>
                </a:solidFill>
              </a:rPr>
              <a:t>SpotIQ</a:t>
            </a:r>
            <a:r>
              <a:rPr lang="en-US" dirty="0">
                <a:solidFill>
                  <a:srgbClr val="2E3037"/>
                </a:solidFill>
              </a:rPr>
              <a:t> Insights</a:t>
            </a:r>
            <a:endParaRPr sz="2600" i="0" u="none" strike="noStrike" cap="none" dirty="0">
              <a:solidFill>
                <a:srgbClr val="2E3037"/>
              </a:solidFill>
            </a:endParaRPr>
          </a:p>
        </p:txBody>
      </p:sp>
      <p:sp>
        <p:nvSpPr>
          <p:cNvPr id="439" name="Google Shape;439;p10"/>
          <p:cNvSpPr txBox="1"/>
          <p:nvPr/>
        </p:nvSpPr>
        <p:spPr>
          <a:xfrm>
            <a:off x="5274800" y="1603131"/>
            <a:ext cx="2904000" cy="83875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306"/>
              </a:spcBef>
              <a:spcAft>
                <a:spcPts val="0"/>
              </a:spcAft>
              <a:buClr>
                <a:srgbClr val="000000"/>
              </a:buClr>
              <a:buSzPts val="1800"/>
              <a:buFont typeface="Arial"/>
              <a:buNone/>
            </a:pPr>
            <a:r>
              <a:rPr lang="en-US" sz="1800" u="none" strike="noStrike" cap="none" dirty="0" err="1">
                <a:solidFill>
                  <a:schemeClr val="dk1"/>
                </a:solidFill>
                <a:latin typeface="Helvetica Neue Light" charset="0"/>
                <a:ea typeface="Helvetica Neue Light" charset="0"/>
                <a:cs typeface="Helvetica Neue Light" charset="0"/>
                <a:sym typeface="Helvetica Neue"/>
              </a:rPr>
              <a:t>SpotIQ’s</a:t>
            </a:r>
            <a:r>
              <a:rPr lang="en-US" sz="1800" u="none" strike="noStrike" cap="none" dirty="0">
                <a:solidFill>
                  <a:schemeClr val="dk1"/>
                </a:solidFill>
                <a:latin typeface="Helvetica Neue Light" charset="0"/>
                <a:ea typeface="Helvetica Neue Light" charset="0"/>
                <a:cs typeface="Helvetica Neue Light" charset="0"/>
                <a:sym typeface="Helvetica Neue"/>
              </a:rPr>
              <a:t> automatically generated insights can answer interesting answers in your data that you may not have found on your own.</a:t>
            </a:r>
            <a:endParaRPr sz="1800" u="none" strike="noStrike" cap="none" dirty="0">
              <a:solidFill>
                <a:schemeClr val="dk1"/>
              </a:solidFill>
              <a:latin typeface="Helvetica Neue Light" charset="0"/>
              <a:ea typeface="Helvetica Neue Light" charset="0"/>
              <a:cs typeface="Helvetica Neue Light" charset="0"/>
              <a:sym typeface="Helvetica Neue"/>
            </a:endParaRPr>
          </a:p>
          <a:p>
            <a:pPr marL="0" marR="0" lvl="0" indent="0" algn="l" rtl="0">
              <a:lnSpc>
                <a:spcPct val="80000"/>
              </a:lnSpc>
              <a:spcBef>
                <a:spcPts val="306"/>
              </a:spcBef>
              <a:spcAft>
                <a:spcPts val="0"/>
              </a:spcAft>
              <a:buClr>
                <a:srgbClr val="000000"/>
              </a:buClr>
              <a:buSzPts val="1800"/>
              <a:buFont typeface="Arial"/>
              <a:buNone/>
            </a:pPr>
            <a:endParaRPr sz="1800" b="0" i="0" u="none" strike="noStrike" cap="none" dirty="0">
              <a:solidFill>
                <a:schemeClr val="dk1"/>
              </a:solidFill>
              <a:latin typeface="Helvetica Neue"/>
              <a:ea typeface="Helvetica Neue"/>
              <a:cs typeface="Helvetica Neue"/>
              <a:sym typeface="Helvetica Neue"/>
            </a:endParaRPr>
          </a:p>
          <a:p>
            <a:pPr marL="0" marR="0" lvl="0" indent="0" algn="l" rtl="0">
              <a:lnSpc>
                <a:spcPct val="80000"/>
              </a:lnSpc>
              <a:spcBef>
                <a:spcPts val="306"/>
              </a:spcBef>
              <a:spcAft>
                <a:spcPts val="0"/>
              </a:spcAft>
              <a:buClr>
                <a:srgbClr val="000000"/>
              </a:buClr>
              <a:buSzPts val="1800"/>
              <a:buFont typeface="Arial"/>
              <a:buNone/>
            </a:pPr>
            <a:endParaRPr sz="1800" b="0" i="0" u="none" strike="noStrike" cap="none" dirty="0">
              <a:solidFill>
                <a:schemeClr val="dk1"/>
              </a:solidFill>
              <a:latin typeface="Helvetica Neue"/>
              <a:ea typeface="Helvetica Neue"/>
              <a:cs typeface="Helvetica Neue"/>
              <a:sym typeface="Helvetica Neue"/>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58600" y="1454541"/>
            <a:ext cx="4330700" cy="2447417"/>
          </a:xfrm>
          <a:prstGeom prst="rect">
            <a:avLst/>
          </a:prstGeom>
          <a:ln>
            <a:solidFill>
              <a:schemeClr val="bg1">
                <a:lumMod val="50000"/>
              </a:schemeClr>
            </a:solid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SpotIQ</a:t>
            </a:r>
            <a:r>
              <a:rPr lang="en-US" dirty="0"/>
              <a:t> Insights</a:t>
            </a:r>
          </a:p>
        </p:txBody>
      </p:sp>
      <p:sp>
        <p:nvSpPr>
          <p:cNvPr id="3" name="Text Placeholder 2"/>
          <p:cNvSpPr>
            <a:spLocks noGrp="1"/>
          </p:cNvSpPr>
          <p:nvPr>
            <p:ph type="body" idx="1"/>
          </p:nvPr>
        </p:nvSpPr>
        <p:spPr>
          <a:xfrm>
            <a:off x="5964072" y="955479"/>
            <a:ext cx="2872854" cy="326017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latin typeface="Helvetica Neue Light" charset="0"/>
                <a:ea typeface="Helvetica Neue Light" charset="0"/>
                <a:cs typeface="Helvetica Neue Light" charset="0"/>
              </a:rPr>
              <a:t>Click the </a:t>
            </a:r>
            <a:r>
              <a:rPr lang="en-US" dirty="0" err="1">
                <a:latin typeface="Helvetica Neue Light" charset="0"/>
                <a:ea typeface="Helvetica Neue Light" charset="0"/>
                <a:cs typeface="Helvetica Neue Light" charset="0"/>
              </a:rPr>
              <a:t>SpotIQ</a:t>
            </a:r>
            <a:r>
              <a:rPr lang="en-US" dirty="0">
                <a:latin typeface="Helvetica Neue Light" charset="0"/>
                <a:ea typeface="Helvetica Neue Light" charset="0"/>
                <a:cs typeface="Helvetica Neue Light" charset="0"/>
              </a:rPr>
              <a:t> icon above a chart to launch automatic analysis for a search.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Helvetica Neue Light" charset="0"/>
              <a:ea typeface="Helvetica Neue Light" charset="0"/>
              <a:cs typeface="Helvetica Neue Light"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a:latin typeface="Helvetica Neue Light" charset="0"/>
                <a:ea typeface="Helvetica Neue Light" charset="0"/>
                <a:cs typeface="Helvetica Neue Light" charset="0"/>
              </a:rPr>
              <a:t>Customize analysis by explicitly indicating which columns to include or exclude.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1245" y="942140"/>
            <a:ext cx="5259693" cy="3423882"/>
          </a:xfrm>
          <a:prstGeom prst="rect">
            <a:avLst/>
          </a:prstGeom>
          <a:ln>
            <a:solidFill>
              <a:schemeClr val="tx1">
                <a:lumMod val="50000"/>
                <a:lumOff val="50000"/>
              </a:schemeClr>
            </a:solidFill>
          </a:ln>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92218" y="955479"/>
            <a:ext cx="2297184" cy="530823"/>
          </a:xfrm>
          <a:prstGeom prst="rect">
            <a:avLst/>
          </a:prstGeom>
        </p:spPr>
      </p:pic>
      <p:sp>
        <p:nvSpPr>
          <p:cNvPr id="8" name="Chevron 7"/>
          <p:cNvSpPr/>
          <p:nvPr/>
        </p:nvSpPr>
        <p:spPr>
          <a:xfrm flipH="1">
            <a:off x="4580831" y="1128311"/>
            <a:ext cx="176455" cy="182880"/>
          </a:xfrm>
          <a:prstGeom prst="chevro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667675" y="1659134"/>
            <a:ext cx="3146271" cy="3146271"/>
          </a:xfrm>
          <a:prstGeom prst="rect">
            <a:avLst/>
          </a:prstGeom>
          <a:ln>
            <a:solidFill>
              <a:schemeClr val="tx1">
                <a:lumMod val="50000"/>
                <a:lumOff val="50000"/>
              </a:schemeClr>
            </a:solidFill>
          </a:ln>
        </p:spPr>
      </p:pic>
      <p:sp>
        <p:nvSpPr>
          <p:cNvPr id="11" name="Chevron 10"/>
          <p:cNvSpPr/>
          <p:nvPr/>
        </p:nvSpPr>
        <p:spPr>
          <a:xfrm flipH="1">
            <a:off x="5729522" y="4556181"/>
            <a:ext cx="176455" cy="182880"/>
          </a:xfrm>
          <a:prstGeom prst="chevro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6779166"/>
      </p:ext>
    </p:extLst>
  </p:cSld>
  <p:clrMapOvr>
    <a:masterClrMapping/>
  </p:clrMapOvr>
  <p:transition>
    <p:fade/>
  </p:transition>
</p:sld>
</file>

<file path=ppt/theme/theme1.xml><?xml version="1.0" encoding="utf-8"?>
<a:theme xmlns:a="http://schemas.openxmlformats.org/drawingml/2006/main" name="Office Theme">
  <a:themeElements>
    <a:clrScheme name="ThoughtSpot">
      <a:dk1>
        <a:srgbClr val="000000"/>
      </a:dk1>
      <a:lt1>
        <a:srgbClr val="FFFFFF"/>
      </a:lt1>
      <a:dk2>
        <a:srgbClr val="403E41"/>
      </a:dk2>
      <a:lt2>
        <a:srgbClr val="F3F4F3"/>
      </a:lt2>
      <a:accent1>
        <a:srgbClr val="4E55FD"/>
      </a:accent1>
      <a:accent2>
        <a:srgbClr val="FEC32E"/>
      </a:accent2>
      <a:accent3>
        <a:srgbClr val="06BF8A"/>
      </a:accent3>
      <a:accent4>
        <a:srgbClr val="A35DFF"/>
      </a:accent4>
      <a:accent5>
        <a:srgbClr val="F90031"/>
      </a:accent5>
      <a:accent6>
        <a:srgbClr val="00CEED"/>
      </a:accent6>
      <a:hlink>
        <a:srgbClr val="EA43F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ThoughtSpot">
      <a:dk1>
        <a:srgbClr val="000000"/>
      </a:dk1>
      <a:lt1>
        <a:srgbClr val="FFFFFF"/>
      </a:lt1>
      <a:dk2>
        <a:srgbClr val="403E41"/>
      </a:dk2>
      <a:lt2>
        <a:srgbClr val="F3F4F3"/>
      </a:lt2>
      <a:accent1>
        <a:srgbClr val="4E55FD"/>
      </a:accent1>
      <a:accent2>
        <a:srgbClr val="FEC32E"/>
      </a:accent2>
      <a:accent3>
        <a:srgbClr val="06BF8A"/>
      </a:accent3>
      <a:accent4>
        <a:srgbClr val="A35DFF"/>
      </a:accent4>
      <a:accent5>
        <a:srgbClr val="F90031"/>
      </a:accent5>
      <a:accent6>
        <a:srgbClr val="00CEED"/>
      </a:accent6>
      <a:hlink>
        <a:srgbClr val="EA43F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18053</TotalTime>
  <Words>4293</Words>
  <Application>Microsoft Macintosh PowerPoint</Application>
  <PresentationFormat>On-screen Show (16:9)</PresentationFormat>
  <Paragraphs>363</Paragraphs>
  <Slides>71</Slides>
  <Notes>70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71</vt:i4>
      </vt:variant>
    </vt:vector>
  </HeadingPairs>
  <TitlesOfParts>
    <vt:vector size="78" baseType="lpstr">
      <vt:lpstr>Arial</vt:lpstr>
      <vt:lpstr>Calibri</vt:lpstr>
      <vt:lpstr>Helvetica Light</vt:lpstr>
      <vt:lpstr>Helvetica Neue</vt:lpstr>
      <vt:lpstr>Helvetica Neue Light</vt:lpstr>
      <vt:lpstr>Office Theme</vt:lpstr>
      <vt:lpstr>Office Theme</vt:lpstr>
      <vt:lpstr>PowerPoint Presentation</vt:lpstr>
      <vt:lpstr>Learning objectives</vt:lpstr>
      <vt:lpstr>Answers</vt:lpstr>
      <vt:lpstr>Saving your Answer</vt:lpstr>
      <vt:lpstr>Sharing your Answer</vt:lpstr>
      <vt:lpstr>Retrieving your answer</vt:lpstr>
      <vt:lpstr>SpotIQ</vt:lpstr>
      <vt:lpstr>SpotIQ Insights</vt:lpstr>
      <vt:lpstr>SpotIQ Insights</vt:lpstr>
      <vt:lpstr>Comparative Analysis with SpotIQ</vt:lpstr>
      <vt:lpstr>Where to find SpotIQ insights</vt:lpstr>
      <vt:lpstr>What am I looking at?</vt:lpstr>
      <vt:lpstr>What am I looking at?</vt:lpstr>
      <vt:lpstr>Query Visualizer</vt:lpstr>
      <vt:lpstr>Query SQL</vt:lpstr>
      <vt:lpstr>Replay Search</vt:lpstr>
      <vt:lpstr>Make a Copy of an Answer</vt:lpstr>
      <vt:lpstr>Pinboards</vt:lpstr>
      <vt:lpstr>Pin a chart to a Pinboard</vt:lpstr>
      <vt:lpstr>Slideshow from a Pinboard</vt:lpstr>
      <vt:lpstr>Pinboard Filters</vt:lpstr>
      <vt:lpstr>Selective Pinboard Filters</vt:lpstr>
      <vt:lpstr>Linked Pinboard Filters</vt:lpstr>
      <vt:lpstr>Pinboard Actions</vt:lpstr>
      <vt:lpstr>Answer Explorer</vt:lpstr>
      <vt:lpstr>Follow Pinboards</vt:lpstr>
      <vt:lpstr>Monitor headlines</vt:lpstr>
      <vt:lpstr>Sharing</vt:lpstr>
      <vt:lpstr>Share Your Pinboard</vt:lpstr>
      <vt:lpstr>Share Your Answer</vt:lpstr>
      <vt:lpstr>Sharing Settings</vt:lpstr>
      <vt:lpstr>Data Sources</vt:lpstr>
      <vt:lpstr>Data</vt:lpstr>
      <vt:lpstr>Select a Data Source</vt:lpstr>
      <vt:lpstr>Stickers</vt:lpstr>
      <vt:lpstr>Apply Stickers</vt:lpstr>
      <vt:lpstr>Use Stickers</vt:lpstr>
      <vt:lpstr>Auto-Analyze with SpotIQ</vt:lpstr>
      <vt:lpstr>SpotIQ </vt:lpstr>
      <vt:lpstr>SpotIQ on a Chart</vt:lpstr>
      <vt:lpstr>SpotIQ on a data point</vt:lpstr>
      <vt:lpstr>SpotIQ</vt:lpstr>
      <vt:lpstr>Custom R Analysis</vt:lpstr>
      <vt:lpstr>Conditional Formatting</vt:lpstr>
      <vt:lpstr>Conditional Formatting in a Chart</vt:lpstr>
      <vt:lpstr>Conditional Formatting in a Chart</vt:lpstr>
      <vt:lpstr>Conditional Formatting in a Table</vt:lpstr>
      <vt:lpstr>Complex Searches: Growth</vt:lpstr>
      <vt:lpstr>Show Growth Over Time</vt:lpstr>
      <vt:lpstr>Show Growth Over Time</vt:lpstr>
      <vt:lpstr>Complex Searches: Time Keywords</vt:lpstr>
      <vt:lpstr>Period Grouping</vt:lpstr>
      <vt:lpstr>Period Grouping</vt:lpstr>
      <vt:lpstr>Complex Searches: Versus</vt:lpstr>
      <vt:lpstr>Versus</vt:lpstr>
      <vt:lpstr>Inline subquery</vt:lpstr>
      <vt:lpstr>In keyword</vt:lpstr>
      <vt:lpstr>Use Formulas</vt:lpstr>
      <vt:lpstr>Add a Formula to an Answer</vt:lpstr>
      <vt:lpstr>Add a Formula to an Answer</vt:lpstr>
      <vt:lpstr>Advanced Formulas</vt:lpstr>
      <vt:lpstr>Two Kinds of Formulas</vt:lpstr>
      <vt:lpstr>Aggregate Formulas: Period Moving Average</vt:lpstr>
      <vt:lpstr>Aggregate Formulas</vt:lpstr>
      <vt:lpstr>Nested Formulas</vt:lpstr>
      <vt:lpstr>Group Aggregate Formulas</vt:lpstr>
      <vt:lpstr>Upload Data</vt:lpstr>
      <vt:lpstr>Upload Data From User Interface</vt:lpstr>
      <vt:lpstr>Upload Data From User Interface</vt:lpstr>
      <vt:lpstr>Upload Data From User Interface</vt:lpstr>
      <vt:lpstr>View Imported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Sahar Ghafari</cp:lastModifiedBy>
  <cp:revision>150</cp:revision>
  <cp:lastPrinted>2019-09-23T15:06:51Z</cp:lastPrinted>
  <dcterms:modified xsi:type="dcterms:W3CDTF">2020-12-08T05:17:53Z</dcterms:modified>
</cp:coreProperties>
</file>